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64" r:id="rId5"/>
    <p:sldId id="259" r:id="rId6"/>
    <p:sldId id="265" r:id="rId7"/>
  </p:sldIdLst>
  <p:sldSz cx="14630400" cy="8229600"/>
  <p:notesSz cx="8229600" cy="14630400"/>
  <p:embeddedFontLst>
    <p:embeddedFont>
      <p:font typeface="Dela Gothic One" panose="020B0604020202020204" charset="-128"/>
      <p:regular r:id="rId9"/>
    </p:embeddedFont>
    <p:embeddedFont>
      <p:font typeface="DM Sans" pitchFamily="2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8" roundtripDataSignature="AMtx7mgI7+H9QqyVCKKAVo9P7ezZgazHW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0B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360" autoAdjust="0"/>
  </p:normalViewPr>
  <p:slideViewPr>
    <p:cSldViewPr snapToGrid="0">
      <p:cViewPr>
        <p:scale>
          <a:sx n="40" d="100"/>
          <a:sy n="40" d="100"/>
        </p:scale>
        <p:origin x="2970" y="13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/>
              <a:t>‹#›</a:t>
            </a:fld>
            <a:endParaRPr sz="1200" b="0" i="0" u="none" strike="noStrike" cap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" name="Google Shape;4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" name="Google Shape;5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61388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7232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10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10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Slide 2 mast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11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Google Shape;17;p11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12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12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Slide 4 mas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13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" name="Google Shape;25;p13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7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"/>
          <p:cNvSpPr/>
          <p:nvPr/>
        </p:nvSpPr>
        <p:spPr>
          <a:xfrm>
            <a:off x="6244709" y="2225040"/>
            <a:ext cx="7627382" cy="2138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450"/>
              <a:buFont typeface="Dela Gothic One"/>
              <a:buNone/>
            </a:pPr>
            <a:r>
              <a:rPr lang="ru-RU" sz="4450" dirty="0">
                <a:solidFill>
                  <a:schemeClr val="bg1"/>
                </a:solidFill>
              </a:rPr>
              <a:t>Номинация: Тела Вращения вокруг нас</a:t>
            </a:r>
            <a:endParaRPr sz="4450" b="0" i="0" u="none" strike="noStrike" cap="none" dirty="0">
              <a:solidFill>
                <a:schemeClr val="bg1"/>
              </a:solidFill>
            </a:endParaRPr>
          </a:p>
        </p:txBody>
      </p:sp>
      <p:sp>
        <p:nvSpPr>
          <p:cNvPr id="50" name="Google Shape;50;p1"/>
          <p:cNvSpPr/>
          <p:nvPr/>
        </p:nvSpPr>
        <p:spPr>
          <a:xfrm>
            <a:off x="6244709" y="4688086"/>
            <a:ext cx="7627382" cy="693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endParaRPr sz="1700" b="0" i="0" u="none" strike="noStrike" cap="none"/>
          </a:p>
        </p:txBody>
      </p:sp>
      <p:sp>
        <p:nvSpPr>
          <p:cNvPr id="51" name="Google Shape;51;p1"/>
          <p:cNvSpPr/>
          <p:nvPr/>
        </p:nvSpPr>
        <p:spPr>
          <a:xfrm>
            <a:off x="12782750" y="7621575"/>
            <a:ext cx="1739400" cy="608100"/>
          </a:xfrm>
          <a:prstGeom prst="rect">
            <a:avLst/>
          </a:prstGeom>
          <a:solidFill>
            <a:srgbClr val="0B07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66D2D0-F776-799D-6768-8462CE2433AA}"/>
              </a:ext>
            </a:extLst>
          </p:cNvPr>
          <p:cNvSpPr txBox="1"/>
          <p:nvPr/>
        </p:nvSpPr>
        <p:spPr>
          <a:xfrm>
            <a:off x="6244709" y="4688086"/>
            <a:ext cx="4571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Выполнил:</a:t>
            </a:r>
          </a:p>
          <a:p>
            <a:r>
              <a:rPr lang="ru-RU" dirty="0">
                <a:solidFill>
                  <a:schemeClr val="bg1"/>
                </a:solidFill>
              </a:rPr>
              <a:t>Кузьмин Владислав ИСП-23</a:t>
            </a:r>
          </a:p>
        </p:txBody>
      </p:sp>
      <p:sp>
        <p:nvSpPr>
          <p:cNvPr id="3" name="Google Shape;57;p2">
            <a:extLst>
              <a:ext uri="{FF2B5EF4-FFF2-40B4-BE49-F238E27FC236}">
                <a16:creationId xmlns:a16="http://schemas.microsoft.com/office/drawing/2014/main" id="{D7E6BFCC-4115-C227-AA48-B8C03D9C70E6}"/>
              </a:ext>
            </a:extLst>
          </p:cNvPr>
          <p:cNvSpPr/>
          <p:nvPr/>
        </p:nvSpPr>
        <p:spPr>
          <a:xfrm>
            <a:off x="654248" y="8639917"/>
            <a:ext cx="8189833" cy="614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675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3850"/>
              <a:buFont typeface="Dela Gothic One"/>
              <a:buNone/>
            </a:pPr>
            <a:r>
              <a:rPr lang="en-US" sz="3850" b="0" i="0" u="none" strike="noStrike" cap="none" dirty="0" err="1">
                <a:solidFill>
                  <a:srgbClr val="FAEBEB"/>
                </a:solidFill>
                <a:latin typeface="+mn-lt"/>
                <a:ea typeface="Dela Gothic One"/>
                <a:cs typeface="Dela Gothic One"/>
                <a:sym typeface="Dela Gothic One"/>
              </a:rPr>
              <a:t>История</a:t>
            </a:r>
            <a:r>
              <a:rPr lang="en-US" sz="3850" b="0" i="0" u="none" strike="noStrike" cap="none" dirty="0">
                <a:solidFill>
                  <a:srgbClr val="FAEBEB"/>
                </a:solidFill>
                <a:latin typeface="+mn-lt"/>
                <a:ea typeface="Dela Gothic One"/>
                <a:cs typeface="Dela Gothic One"/>
                <a:sym typeface="Dela Gothic One"/>
              </a:rPr>
              <a:t> </a:t>
            </a:r>
            <a:r>
              <a:rPr lang="en-US" sz="3850" b="0" i="0" u="none" strike="noStrike" cap="none" dirty="0" err="1">
                <a:solidFill>
                  <a:srgbClr val="FAEBEB"/>
                </a:solidFill>
                <a:latin typeface="+mn-lt"/>
                <a:ea typeface="Dela Gothic One"/>
                <a:cs typeface="Dela Gothic One"/>
                <a:sym typeface="Dela Gothic One"/>
              </a:rPr>
              <a:t>города</a:t>
            </a:r>
            <a:r>
              <a:rPr lang="en-US" sz="3850" b="0" i="0" u="none" strike="noStrike" cap="none" dirty="0">
                <a:solidFill>
                  <a:srgbClr val="FAEBEB"/>
                </a:solidFill>
                <a:latin typeface="+mn-lt"/>
                <a:ea typeface="Dela Gothic One"/>
                <a:cs typeface="Dela Gothic One"/>
                <a:sym typeface="Dela Gothic One"/>
              </a:rPr>
              <a:t> </a:t>
            </a:r>
            <a:r>
              <a:rPr lang="en-US" sz="3850" b="0" i="0" u="none" strike="noStrike" cap="none" dirty="0" err="1">
                <a:solidFill>
                  <a:srgbClr val="FAEBEB"/>
                </a:solidFill>
                <a:latin typeface="+mn-lt"/>
                <a:ea typeface="Dela Gothic One"/>
                <a:cs typeface="Dela Gothic One"/>
                <a:sym typeface="Dela Gothic One"/>
              </a:rPr>
              <a:t>Лыткарино</a:t>
            </a:r>
            <a:endParaRPr sz="3850" b="0" i="0" u="none" strike="noStrike" cap="none" dirty="0">
              <a:latin typeface="+mn-lt"/>
            </a:endParaRPr>
          </a:p>
        </p:txBody>
      </p:sp>
      <p:sp>
        <p:nvSpPr>
          <p:cNvPr id="4" name="Google Shape;58;p2">
            <a:extLst>
              <a:ext uri="{FF2B5EF4-FFF2-40B4-BE49-F238E27FC236}">
                <a16:creationId xmlns:a16="http://schemas.microsoft.com/office/drawing/2014/main" id="{A2EA8C11-DD99-6406-A1A1-E4301D6DDB98}"/>
              </a:ext>
            </a:extLst>
          </p:cNvPr>
          <p:cNvSpPr/>
          <p:nvPr/>
        </p:nvSpPr>
        <p:spPr>
          <a:xfrm>
            <a:off x="923211" y="9545862"/>
            <a:ext cx="22860" cy="6210300"/>
          </a:xfrm>
          <a:prstGeom prst="roundRect">
            <a:avLst>
              <a:gd name="adj" fmla="val 343489"/>
            </a:avLst>
          </a:prstGeom>
          <a:solidFill>
            <a:srgbClr val="8D24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660A454C-0CF5-A9B0-A8C8-778368378E86}"/>
              </a:ext>
            </a:extLst>
          </p:cNvPr>
          <p:cNvGrpSpPr/>
          <p:nvPr/>
        </p:nvGrpSpPr>
        <p:grpSpPr>
          <a:xfrm>
            <a:off x="724317" y="9815660"/>
            <a:ext cx="13251834" cy="721668"/>
            <a:chOff x="724317" y="1690926"/>
            <a:chExt cx="13251834" cy="721668"/>
          </a:xfrm>
        </p:grpSpPr>
        <p:sp>
          <p:nvSpPr>
            <p:cNvPr id="6" name="Google Shape;59;p2">
              <a:extLst>
                <a:ext uri="{FF2B5EF4-FFF2-40B4-BE49-F238E27FC236}">
                  <a16:creationId xmlns:a16="http://schemas.microsoft.com/office/drawing/2014/main" id="{1CB04BA3-7EAA-734F-F64D-B48286DCC1DA}"/>
                </a:ext>
              </a:extLst>
            </p:cNvPr>
            <p:cNvSpPr/>
            <p:nvPr/>
          </p:nvSpPr>
          <p:spPr>
            <a:xfrm>
              <a:off x="1122105" y="1913096"/>
              <a:ext cx="654248" cy="22860"/>
            </a:xfrm>
            <a:prstGeom prst="roundRect">
              <a:avLst>
                <a:gd name="adj" fmla="val 343489"/>
              </a:avLst>
            </a:prstGeom>
            <a:solidFill>
              <a:srgbClr val="8D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0;p2">
              <a:extLst>
                <a:ext uri="{FF2B5EF4-FFF2-40B4-BE49-F238E27FC236}">
                  <a16:creationId xmlns:a16="http://schemas.microsoft.com/office/drawing/2014/main" id="{35090384-880F-6F8C-9510-7AE55A783DC6}"/>
                </a:ext>
              </a:extLst>
            </p:cNvPr>
            <p:cNvSpPr/>
            <p:nvPr/>
          </p:nvSpPr>
          <p:spPr>
            <a:xfrm>
              <a:off x="724317" y="1714262"/>
              <a:ext cx="420648" cy="420648"/>
            </a:xfrm>
            <a:prstGeom prst="roundRect">
              <a:avLst>
                <a:gd name="adj" fmla="val 18667"/>
              </a:avLst>
            </a:prstGeom>
            <a:solidFill>
              <a:srgbClr val="740B0B"/>
            </a:solidFill>
            <a:ln w="9525" cap="flat" cmpd="sng">
              <a:solidFill>
                <a:srgbClr val="8D24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1;p2">
              <a:extLst>
                <a:ext uri="{FF2B5EF4-FFF2-40B4-BE49-F238E27FC236}">
                  <a16:creationId xmlns:a16="http://schemas.microsoft.com/office/drawing/2014/main" id="{0A924EA7-2F28-5546-3798-8C8E4BB13C16}"/>
                </a:ext>
              </a:extLst>
            </p:cNvPr>
            <p:cNvSpPr/>
            <p:nvPr/>
          </p:nvSpPr>
          <p:spPr>
            <a:xfrm>
              <a:off x="847785" y="1777008"/>
              <a:ext cx="173593" cy="2951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2300"/>
                <a:buFont typeface="Dela Gothic One"/>
                <a:buNone/>
              </a:pPr>
              <a:r>
                <a:rPr lang="en-US" sz="2300" b="0" i="0" u="none" strike="noStrike" cap="none" dirty="0">
                  <a:solidFill>
                    <a:srgbClr val="FFE5E5"/>
                  </a:solidFill>
                  <a:latin typeface="+mj-lt"/>
                  <a:ea typeface="Dela Gothic One"/>
                  <a:cs typeface="Dela Gothic One"/>
                  <a:sym typeface="Dela Gothic One"/>
                </a:rPr>
                <a:t>1</a:t>
              </a:r>
              <a:endParaRPr sz="2300" b="0" i="0" u="none" strike="noStrike" cap="none" dirty="0">
                <a:latin typeface="+mj-lt"/>
              </a:endParaRPr>
            </a:p>
          </p:txBody>
        </p:sp>
        <p:sp>
          <p:nvSpPr>
            <p:cNvPr id="9" name="Google Shape;62;p2">
              <a:extLst>
                <a:ext uri="{FF2B5EF4-FFF2-40B4-BE49-F238E27FC236}">
                  <a16:creationId xmlns:a16="http://schemas.microsoft.com/office/drawing/2014/main" id="{E5AE8B95-D99D-F451-5E68-A45674EDC67F}"/>
                </a:ext>
              </a:extLst>
            </p:cNvPr>
            <p:cNvSpPr/>
            <p:nvPr/>
          </p:nvSpPr>
          <p:spPr>
            <a:xfrm>
              <a:off x="1962864" y="1690926"/>
              <a:ext cx="2459950" cy="3074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6315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1900"/>
                <a:buFont typeface="Dela Gothic One"/>
                <a:buNone/>
              </a:pPr>
              <a:r>
                <a:rPr lang="en-US" sz="1900" b="0" i="0" u="none" strike="noStrike" cap="none" dirty="0">
                  <a:solidFill>
                    <a:srgbClr val="FFE5E5"/>
                  </a:solidFill>
                  <a:latin typeface="+mn-lt"/>
                  <a:ea typeface="Dela Gothic One"/>
                  <a:cs typeface="Dela Gothic One"/>
                  <a:sym typeface="Dela Gothic One"/>
                </a:rPr>
                <a:t>1930</a:t>
              </a:r>
              <a:endParaRPr sz="1900" b="0" i="0" u="none" strike="noStrike" cap="none" dirty="0">
                <a:latin typeface="+mn-lt"/>
              </a:endParaRPr>
            </a:p>
          </p:txBody>
        </p:sp>
        <p:sp>
          <p:nvSpPr>
            <p:cNvPr id="10" name="Google Shape;63;p2">
              <a:extLst>
                <a:ext uri="{FF2B5EF4-FFF2-40B4-BE49-F238E27FC236}">
                  <a16:creationId xmlns:a16="http://schemas.microsoft.com/office/drawing/2014/main" id="{BFBF44A8-FD6B-D7A4-B8D5-D584A622F69D}"/>
                </a:ext>
              </a:extLst>
            </p:cNvPr>
            <p:cNvSpPr/>
            <p:nvPr/>
          </p:nvSpPr>
          <p:spPr>
            <a:xfrm>
              <a:off x="1962864" y="2113509"/>
              <a:ext cx="12013287" cy="2990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62068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1450"/>
                <a:buFont typeface="DM Sans"/>
                <a:buNone/>
              </a:pP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Основание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города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Лыткарино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как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рабочего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посёлка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,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связанного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с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развитием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стекольной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промышленности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DM Sans"/>
                  <a:ea typeface="DM Sans"/>
                  <a:cs typeface="DM Sans"/>
                  <a:sym typeface="DM Sans"/>
                </a:rPr>
                <a:t>.</a:t>
              </a:r>
              <a:endParaRPr sz="1450" b="0" i="0" u="none" strike="noStrike" cap="none" dirty="0"/>
            </a:p>
          </p:txBody>
        </p:sp>
      </p:grp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ED14AB10-2FB2-8A72-23EE-66FF02AC3FE9}"/>
              </a:ext>
            </a:extLst>
          </p:cNvPr>
          <p:cNvGrpSpPr/>
          <p:nvPr/>
        </p:nvGrpSpPr>
        <p:grpSpPr>
          <a:xfrm>
            <a:off x="724317" y="11095105"/>
            <a:ext cx="13251834" cy="718661"/>
            <a:chOff x="724317" y="2970371"/>
            <a:chExt cx="13251834" cy="718661"/>
          </a:xfrm>
        </p:grpSpPr>
        <p:sp>
          <p:nvSpPr>
            <p:cNvPr id="12" name="Google Shape;64;p2">
              <a:extLst>
                <a:ext uri="{FF2B5EF4-FFF2-40B4-BE49-F238E27FC236}">
                  <a16:creationId xmlns:a16="http://schemas.microsoft.com/office/drawing/2014/main" id="{C95E100D-056D-5C01-29F8-D0B4BAD495AE}"/>
                </a:ext>
              </a:extLst>
            </p:cNvPr>
            <p:cNvSpPr/>
            <p:nvPr/>
          </p:nvSpPr>
          <p:spPr>
            <a:xfrm>
              <a:off x="1122105" y="3192542"/>
              <a:ext cx="654248" cy="22860"/>
            </a:xfrm>
            <a:prstGeom prst="roundRect">
              <a:avLst>
                <a:gd name="adj" fmla="val 343489"/>
              </a:avLst>
            </a:prstGeom>
            <a:solidFill>
              <a:srgbClr val="8D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5;p2">
              <a:extLst>
                <a:ext uri="{FF2B5EF4-FFF2-40B4-BE49-F238E27FC236}">
                  <a16:creationId xmlns:a16="http://schemas.microsoft.com/office/drawing/2014/main" id="{3A7E600E-8BD0-508B-C854-5D343CF98B73}"/>
                </a:ext>
              </a:extLst>
            </p:cNvPr>
            <p:cNvSpPr/>
            <p:nvPr/>
          </p:nvSpPr>
          <p:spPr>
            <a:xfrm>
              <a:off x="724317" y="2993708"/>
              <a:ext cx="420648" cy="420648"/>
            </a:xfrm>
            <a:prstGeom prst="roundRect">
              <a:avLst>
                <a:gd name="adj" fmla="val 18667"/>
              </a:avLst>
            </a:prstGeom>
            <a:solidFill>
              <a:srgbClr val="740B0B"/>
            </a:solidFill>
            <a:ln w="9525" cap="flat" cmpd="sng">
              <a:solidFill>
                <a:srgbClr val="8D24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6;p2">
              <a:extLst>
                <a:ext uri="{FF2B5EF4-FFF2-40B4-BE49-F238E27FC236}">
                  <a16:creationId xmlns:a16="http://schemas.microsoft.com/office/drawing/2014/main" id="{0B94F78B-5DB2-8764-F8E8-A8A657DA7047}"/>
                </a:ext>
              </a:extLst>
            </p:cNvPr>
            <p:cNvSpPr/>
            <p:nvPr/>
          </p:nvSpPr>
          <p:spPr>
            <a:xfrm>
              <a:off x="811351" y="3056453"/>
              <a:ext cx="246459" cy="2951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2300"/>
                <a:buFont typeface="Dela Gothic One"/>
                <a:buNone/>
              </a:pPr>
              <a:r>
                <a:rPr lang="en-US" sz="2300" b="0" i="0" u="none" strike="noStrike" cap="none" dirty="0">
                  <a:solidFill>
                    <a:srgbClr val="FFE5E5"/>
                  </a:solidFill>
                  <a:latin typeface="+mj-lt"/>
                  <a:ea typeface="Dela Gothic One"/>
                  <a:cs typeface="Dela Gothic One"/>
                  <a:sym typeface="Dela Gothic One"/>
                </a:rPr>
                <a:t>2</a:t>
              </a:r>
              <a:endParaRPr sz="2300" b="0" i="0" u="none" strike="noStrike" cap="none" dirty="0">
                <a:latin typeface="+mj-lt"/>
              </a:endParaRPr>
            </a:p>
          </p:txBody>
        </p:sp>
        <p:sp>
          <p:nvSpPr>
            <p:cNvPr id="15" name="Google Shape;67;p2">
              <a:extLst>
                <a:ext uri="{FF2B5EF4-FFF2-40B4-BE49-F238E27FC236}">
                  <a16:creationId xmlns:a16="http://schemas.microsoft.com/office/drawing/2014/main" id="{985CAA41-E2DF-128C-2225-22DB12FAD1CA}"/>
                </a:ext>
              </a:extLst>
            </p:cNvPr>
            <p:cNvSpPr/>
            <p:nvPr/>
          </p:nvSpPr>
          <p:spPr>
            <a:xfrm>
              <a:off x="1962864" y="2970371"/>
              <a:ext cx="2459950" cy="3074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6315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1900"/>
                <a:buFont typeface="Dela Gothic One"/>
                <a:buNone/>
              </a:pPr>
              <a:r>
                <a:rPr lang="en-US" sz="1900" b="0" i="0" u="none" strike="noStrike" cap="none" dirty="0">
                  <a:solidFill>
                    <a:srgbClr val="FFE5E5"/>
                  </a:solidFill>
                  <a:latin typeface="+mn-lt"/>
                  <a:ea typeface="Dela Gothic One"/>
                  <a:cs typeface="Dela Gothic One"/>
                  <a:sym typeface="Dela Gothic One"/>
                </a:rPr>
                <a:t>1940-е</a:t>
              </a:r>
              <a:endParaRPr sz="1900" b="0" i="0" u="none" strike="noStrike" cap="none" dirty="0">
                <a:latin typeface="+mn-lt"/>
              </a:endParaRPr>
            </a:p>
          </p:txBody>
        </p:sp>
        <p:sp>
          <p:nvSpPr>
            <p:cNvPr id="16" name="Google Shape;68;p2">
              <a:extLst>
                <a:ext uri="{FF2B5EF4-FFF2-40B4-BE49-F238E27FC236}">
                  <a16:creationId xmlns:a16="http://schemas.microsoft.com/office/drawing/2014/main" id="{1FB0BF28-FEE6-4969-D936-D0A03DC45E77}"/>
                </a:ext>
              </a:extLst>
            </p:cNvPr>
            <p:cNvSpPr/>
            <p:nvPr/>
          </p:nvSpPr>
          <p:spPr>
            <a:xfrm>
              <a:off x="1962864" y="3389947"/>
              <a:ext cx="12013287" cy="2990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62068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1450"/>
                <a:buFont typeface="DM Sans"/>
                <a:buNone/>
              </a:pP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Город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быстро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развивался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,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становясь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значимым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центром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стекольной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промышленности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СССР.</a:t>
              </a:r>
              <a:endParaRPr sz="1450" b="0" i="0" u="none" strike="noStrike" cap="none" dirty="0">
                <a:latin typeface="+mn-lt"/>
              </a:endParaRPr>
            </a:p>
          </p:txBody>
        </p:sp>
      </p:grp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D861A2EC-EA9A-6F92-F75A-373B35B64BE8}"/>
              </a:ext>
            </a:extLst>
          </p:cNvPr>
          <p:cNvGrpSpPr/>
          <p:nvPr/>
        </p:nvGrpSpPr>
        <p:grpSpPr>
          <a:xfrm>
            <a:off x="724317" y="12374551"/>
            <a:ext cx="13251834" cy="718661"/>
            <a:chOff x="724317" y="4249817"/>
            <a:chExt cx="13251834" cy="718661"/>
          </a:xfrm>
        </p:grpSpPr>
        <p:sp>
          <p:nvSpPr>
            <p:cNvPr id="18" name="Google Shape;69;p2">
              <a:extLst>
                <a:ext uri="{FF2B5EF4-FFF2-40B4-BE49-F238E27FC236}">
                  <a16:creationId xmlns:a16="http://schemas.microsoft.com/office/drawing/2014/main" id="{7301B31E-9654-439A-715B-30E323E692C8}"/>
                </a:ext>
              </a:extLst>
            </p:cNvPr>
            <p:cNvSpPr/>
            <p:nvPr/>
          </p:nvSpPr>
          <p:spPr>
            <a:xfrm>
              <a:off x="1122105" y="4471988"/>
              <a:ext cx="654248" cy="22860"/>
            </a:xfrm>
            <a:prstGeom prst="roundRect">
              <a:avLst>
                <a:gd name="adj" fmla="val 343489"/>
              </a:avLst>
            </a:prstGeom>
            <a:solidFill>
              <a:srgbClr val="8D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0;p2">
              <a:extLst>
                <a:ext uri="{FF2B5EF4-FFF2-40B4-BE49-F238E27FC236}">
                  <a16:creationId xmlns:a16="http://schemas.microsoft.com/office/drawing/2014/main" id="{0F751CAE-D7B1-BA98-9DBD-7AD8BB49B879}"/>
                </a:ext>
              </a:extLst>
            </p:cNvPr>
            <p:cNvSpPr/>
            <p:nvPr/>
          </p:nvSpPr>
          <p:spPr>
            <a:xfrm>
              <a:off x="724317" y="4273153"/>
              <a:ext cx="420648" cy="420648"/>
            </a:xfrm>
            <a:prstGeom prst="roundRect">
              <a:avLst>
                <a:gd name="adj" fmla="val 18667"/>
              </a:avLst>
            </a:prstGeom>
            <a:solidFill>
              <a:srgbClr val="740B0B"/>
            </a:solidFill>
            <a:ln w="9525" cap="flat" cmpd="sng">
              <a:solidFill>
                <a:srgbClr val="8D24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1;p2">
              <a:extLst>
                <a:ext uri="{FF2B5EF4-FFF2-40B4-BE49-F238E27FC236}">
                  <a16:creationId xmlns:a16="http://schemas.microsoft.com/office/drawing/2014/main" id="{2B235B3A-960B-7F22-CE17-09F94B685742}"/>
                </a:ext>
              </a:extLst>
            </p:cNvPr>
            <p:cNvSpPr/>
            <p:nvPr/>
          </p:nvSpPr>
          <p:spPr>
            <a:xfrm>
              <a:off x="804565" y="4335899"/>
              <a:ext cx="260033" cy="2951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2300"/>
                <a:buFont typeface="Dela Gothic One"/>
                <a:buNone/>
              </a:pPr>
              <a:r>
                <a:rPr lang="en-US" sz="2300" b="0" i="0" u="none" strike="noStrike" cap="none" dirty="0">
                  <a:solidFill>
                    <a:srgbClr val="FFE5E5"/>
                  </a:solidFill>
                  <a:latin typeface="+mj-lt"/>
                  <a:ea typeface="Dela Gothic One"/>
                  <a:cs typeface="Dela Gothic One"/>
                  <a:sym typeface="Dela Gothic One"/>
                </a:rPr>
                <a:t>3</a:t>
              </a:r>
              <a:endParaRPr sz="2300" b="0" i="0" u="none" strike="noStrike" cap="none" dirty="0">
                <a:latin typeface="+mj-lt"/>
              </a:endParaRPr>
            </a:p>
          </p:txBody>
        </p:sp>
        <p:sp>
          <p:nvSpPr>
            <p:cNvPr id="21" name="Google Shape;72;p2">
              <a:extLst>
                <a:ext uri="{FF2B5EF4-FFF2-40B4-BE49-F238E27FC236}">
                  <a16:creationId xmlns:a16="http://schemas.microsoft.com/office/drawing/2014/main" id="{48CD1A6D-3880-578C-9B12-0CCACB0367A4}"/>
                </a:ext>
              </a:extLst>
            </p:cNvPr>
            <p:cNvSpPr/>
            <p:nvPr/>
          </p:nvSpPr>
          <p:spPr>
            <a:xfrm>
              <a:off x="1962864" y="4249817"/>
              <a:ext cx="2459950" cy="3074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6315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1900"/>
                <a:buFont typeface="Dela Gothic One"/>
                <a:buNone/>
              </a:pPr>
              <a:r>
                <a:rPr lang="en-US" sz="1900" b="0" i="0" u="none" strike="noStrike" cap="none" dirty="0">
                  <a:solidFill>
                    <a:srgbClr val="FFE5E5"/>
                  </a:solidFill>
                  <a:latin typeface="+mn-lt"/>
                  <a:ea typeface="Dela Gothic One"/>
                  <a:cs typeface="Dela Gothic One"/>
                  <a:sym typeface="Dela Gothic One"/>
                </a:rPr>
                <a:t>1960-е</a:t>
              </a:r>
              <a:endParaRPr sz="1900" b="0" i="0" u="none" strike="noStrike" cap="none" dirty="0">
                <a:latin typeface="+mn-lt"/>
              </a:endParaRPr>
            </a:p>
          </p:txBody>
        </p:sp>
        <p:sp>
          <p:nvSpPr>
            <p:cNvPr id="22" name="Google Shape;73;p2">
              <a:extLst>
                <a:ext uri="{FF2B5EF4-FFF2-40B4-BE49-F238E27FC236}">
                  <a16:creationId xmlns:a16="http://schemas.microsoft.com/office/drawing/2014/main" id="{3B5E4230-A7C8-979F-4F03-41DD24DA178E}"/>
                </a:ext>
              </a:extLst>
            </p:cNvPr>
            <p:cNvSpPr/>
            <p:nvPr/>
          </p:nvSpPr>
          <p:spPr>
            <a:xfrm>
              <a:off x="1962864" y="4669393"/>
              <a:ext cx="12013287" cy="2990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62068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1450"/>
                <a:buFont typeface="DM Sans"/>
                <a:buNone/>
              </a:pP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Лыткарино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получает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статус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города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,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продолжая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играть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важную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роль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в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развитии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стекольной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промышленности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.</a:t>
              </a:r>
              <a:endParaRPr sz="1450" b="0" i="0" u="none" strike="noStrike" cap="none" dirty="0">
                <a:latin typeface="+mn-lt"/>
              </a:endParaRPr>
            </a:p>
          </p:txBody>
        </p:sp>
      </p:grp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C84A8450-8A59-3DE0-EDF1-3596F1ACB50F}"/>
              </a:ext>
            </a:extLst>
          </p:cNvPr>
          <p:cNvGrpSpPr/>
          <p:nvPr/>
        </p:nvGrpSpPr>
        <p:grpSpPr>
          <a:xfrm>
            <a:off x="724317" y="13653997"/>
            <a:ext cx="13251834" cy="718661"/>
            <a:chOff x="724317" y="5529263"/>
            <a:chExt cx="13251834" cy="718661"/>
          </a:xfrm>
        </p:grpSpPr>
        <p:sp>
          <p:nvSpPr>
            <p:cNvPr id="24" name="Google Shape;74;p2">
              <a:extLst>
                <a:ext uri="{FF2B5EF4-FFF2-40B4-BE49-F238E27FC236}">
                  <a16:creationId xmlns:a16="http://schemas.microsoft.com/office/drawing/2014/main" id="{C61E2632-6535-4EEE-E43E-7FD5F5D941C2}"/>
                </a:ext>
              </a:extLst>
            </p:cNvPr>
            <p:cNvSpPr/>
            <p:nvPr/>
          </p:nvSpPr>
          <p:spPr>
            <a:xfrm>
              <a:off x="1122105" y="5751433"/>
              <a:ext cx="654248" cy="22860"/>
            </a:xfrm>
            <a:prstGeom prst="roundRect">
              <a:avLst>
                <a:gd name="adj" fmla="val 343489"/>
              </a:avLst>
            </a:prstGeom>
            <a:solidFill>
              <a:srgbClr val="8D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5;p2">
              <a:extLst>
                <a:ext uri="{FF2B5EF4-FFF2-40B4-BE49-F238E27FC236}">
                  <a16:creationId xmlns:a16="http://schemas.microsoft.com/office/drawing/2014/main" id="{5F4B5EC5-27C1-69C4-26B5-911BAC2AD8C6}"/>
                </a:ext>
              </a:extLst>
            </p:cNvPr>
            <p:cNvSpPr/>
            <p:nvPr/>
          </p:nvSpPr>
          <p:spPr>
            <a:xfrm>
              <a:off x="724317" y="5552599"/>
              <a:ext cx="420648" cy="420648"/>
            </a:xfrm>
            <a:prstGeom prst="roundRect">
              <a:avLst>
                <a:gd name="adj" fmla="val 18667"/>
              </a:avLst>
            </a:prstGeom>
            <a:solidFill>
              <a:srgbClr val="740B0B"/>
            </a:solidFill>
            <a:ln w="9525" cap="flat" cmpd="sng">
              <a:solidFill>
                <a:srgbClr val="8D24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6;p2">
              <a:extLst>
                <a:ext uri="{FF2B5EF4-FFF2-40B4-BE49-F238E27FC236}">
                  <a16:creationId xmlns:a16="http://schemas.microsoft.com/office/drawing/2014/main" id="{171BBF27-DCDE-AED7-D8CA-8C4D75641E71}"/>
                </a:ext>
              </a:extLst>
            </p:cNvPr>
            <p:cNvSpPr/>
            <p:nvPr/>
          </p:nvSpPr>
          <p:spPr>
            <a:xfrm>
              <a:off x="798255" y="5615345"/>
              <a:ext cx="272653" cy="2951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2300"/>
                <a:buFont typeface="Dela Gothic One"/>
                <a:buNone/>
              </a:pPr>
              <a:r>
                <a:rPr lang="en-US" sz="2300" b="0" i="0" u="none" strike="noStrike" cap="none" dirty="0">
                  <a:solidFill>
                    <a:srgbClr val="FFE5E5"/>
                  </a:solidFill>
                  <a:latin typeface="+mj-lt"/>
                  <a:ea typeface="Dela Gothic One"/>
                  <a:cs typeface="Dela Gothic One"/>
                  <a:sym typeface="Dela Gothic One"/>
                </a:rPr>
                <a:t>4</a:t>
              </a:r>
              <a:endParaRPr sz="2300" b="0" i="0" u="none" strike="noStrike" cap="none" dirty="0">
                <a:latin typeface="+mj-lt"/>
              </a:endParaRPr>
            </a:p>
          </p:txBody>
        </p:sp>
        <p:sp>
          <p:nvSpPr>
            <p:cNvPr id="27" name="Google Shape;77;p2">
              <a:extLst>
                <a:ext uri="{FF2B5EF4-FFF2-40B4-BE49-F238E27FC236}">
                  <a16:creationId xmlns:a16="http://schemas.microsoft.com/office/drawing/2014/main" id="{4750766B-8DDC-38F2-C9FD-AFBD95A92964}"/>
                </a:ext>
              </a:extLst>
            </p:cNvPr>
            <p:cNvSpPr/>
            <p:nvPr/>
          </p:nvSpPr>
          <p:spPr>
            <a:xfrm>
              <a:off x="1962864" y="5529263"/>
              <a:ext cx="2459950" cy="3074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6315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1900"/>
                <a:buFont typeface="Dela Gothic One"/>
                <a:buNone/>
              </a:pPr>
              <a:r>
                <a:rPr lang="en-US" sz="1900" b="0" i="0" u="none" strike="noStrike" cap="none" dirty="0">
                  <a:solidFill>
                    <a:srgbClr val="FFE5E5"/>
                  </a:solidFill>
                  <a:latin typeface="+mn-lt"/>
                  <a:ea typeface="Dela Gothic One"/>
                  <a:cs typeface="Dela Gothic One"/>
                  <a:sym typeface="Dela Gothic One"/>
                </a:rPr>
                <a:t>1990-е</a:t>
              </a:r>
              <a:endParaRPr sz="1900" b="0" i="0" u="none" strike="noStrike" cap="none" dirty="0">
                <a:latin typeface="+mn-lt"/>
              </a:endParaRPr>
            </a:p>
          </p:txBody>
        </p:sp>
        <p:sp>
          <p:nvSpPr>
            <p:cNvPr id="28" name="Google Shape;78;p2">
              <a:extLst>
                <a:ext uri="{FF2B5EF4-FFF2-40B4-BE49-F238E27FC236}">
                  <a16:creationId xmlns:a16="http://schemas.microsoft.com/office/drawing/2014/main" id="{BE59C0DA-68ED-2B17-D44B-D8AC05A4E60F}"/>
                </a:ext>
              </a:extLst>
            </p:cNvPr>
            <p:cNvSpPr/>
            <p:nvPr/>
          </p:nvSpPr>
          <p:spPr>
            <a:xfrm>
              <a:off x="1962864" y="5948839"/>
              <a:ext cx="12013287" cy="2990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62068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1450"/>
                <a:buFont typeface="DM Sans"/>
                <a:buNone/>
              </a:pP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Переход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к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рыночной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экономике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,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привел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к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вызовам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для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стекольной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промышленности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и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города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в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целом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.</a:t>
              </a:r>
              <a:endParaRPr sz="1450" b="0" i="0" u="none" strike="noStrike" cap="none" dirty="0">
                <a:latin typeface="+mn-lt"/>
              </a:endParaRPr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382F9F4-5D59-56F5-9BEF-8D881029D535}"/>
              </a:ext>
            </a:extLst>
          </p:cNvPr>
          <p:cNvGrpSpPr/>
          <p:nvPr/>
        </p:nvGrpSpPr>
        <p:grpSpPr>
          <a:xfrm>
            <a:off x="724317" y="14933442"/>
            <a:ext cx="13251834" cy="718661"/>
            <a:chOff x="724317" y="6808708"/>
            <a:chExt cx="13251834" cy="718661"/>
          </a:xfrm>
        </p:grpSpPr>
        <p:sp>
          <p:nvSpPr>
            <p:cNvPr id="30" name="Google Shape;79;p2">
              <a:extLst>
                <a:ext uri="{FF2B5EF4-FFF2-40B4-BE49-F238E27FC236}">
                  <a16:creationId xmlns:a16="http://schemas.microsoft.com/office/drawing/2014/main" id="{845CC936-C152-925C-C167-D8763CF92E82}"/>
                </a:ext>
              </a:extLst>
            </p:cNvPr>
            <p:cNvSpPr/>
            <p:nvPr/>
          </p:nvSpPr>
          <p:spPr>
            <a:xfrm>
              <a:off x="1122105" y="7030879"/>
              <a:ext cx="654248" cy="22860"/>
            </a:xfrm>
            <a:prstGeom prst="roundRect">
              <a:avLst>
                <a:gd name="adj" fmla="val 343489"/>
              </a:avLst>
            </a:prstGeom>
            <a:solidFill>
              <a:srgbClr val="8D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0;p2">
              <a:extLst>
                <a:ext uri="{FF2B5EF4-FFF2-40B4-BE49-F238E27FC236}">
                  <a16:creationId xmlns:a16="http://schemas.microsoft.com/office/drawing/2014/main" id="{7B54D460-CB51-64AB-F670-5F9E55048681}"/>
                </a:ext>
              </a:extLst>
            </p:cNvPr>
            <p:cNvSpPr/>
            <p:nvPr/>
          </p:nvSpPr>
          <p:spPr>
            <a:xfrm>
              <a:off x="724317" y="6832044"/>
              <a:ext cx="420648" cy="420648"/>
            </a:xfrm>
            <a:prstGeom prst="roundRect">
              <a:avLst>
                <a:gd name="adj" fmla="val 18667"/>
              </a:avLst>
            </a:prstGeom>
            <a:solidFill>
              <a:srgbClr val="740B0B"/>
            </a:solidFill>
            <a:ln w="9525" cap="flat" cmpd="sng">
              <a:solidFill>
                <a:srgbClr val="8D24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1;p2">
              <a:extLst>
                <a:ext uri="{FF2B5EF4-FFF2-40B4-BE49-F238E27FC236}">
                  <a16:creationId xmlns:a16="http://schemas.microsoft.com/office/drawing/2014/main" id="{CFE5A9BA-E4AB-7178-1DF6-076B046E653B}"/>
                </a:ext>
              </a:extLst>
            </p:cNvPr>
            <p:cNvSpPr/>
            <p:nvPr/>
          </p:nvSpPr>
          <p:spPr>
            <a:xfrm>
              <a:off x="804208" y="6894790"/>
              <a:ext cx="260866" cy="2951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2300"/>
                <a:buFont typeface="Dela Gothic One"/>
                <a:buNone/>
              </a:pPr>
              <a:r>
                <a:rPr lang="en-US" sz="2300" b="0" i="0" u="none" strike="noStrike" cap="none" dirty="0">
                  <a:solidFill>
                    <a:srgbClr val="FFE5E5"/>
                  </a:solidFill>
                  <a:latin typeface="+mj-lt"/>
                  <a:ea typeface="Dela Gothic One"/>
                  <a:cs typeface="Dela Gothic One"/>
                  <a:sym typeface="Dela Gothic One"/>
                </a:rPr>
                <a:t>5</a:t>
              </a:r>
              <a:endParaRPr sz="2300" b="0" i="0" u="none" strike="noStrike" cap="none" dirty="0">
                <a:latin typeface="+mj-lt"/>
              </a:endParaRPr>
            </a:p>
          </p:txBody>
        </p:sp>
        <p:sp>
          <p:nvSpPr>
            <p:cNvPr id="33" name="Google Shape;82;p2">
              <a:extLst>
                <a:ext uri="{FF2B5EF4-FFF2-40B4-BE49-F238E27FC236}">
                  <a16:creationId xmlns:a16="http://schemas.microsoft.com/office/drawing/2014/main" id="{B42A7D21-91CB-929C-C280-AC295C154DBA}"/>
                </a:ext>
              </a:extLst>
            </p:cNvPr>
            <p:cNvSpPr/>
            <p:nvPr/>
          </p:nvSpPr>
          <p:spPr>
            <a:xfrm>
              <a:off x="1962864" y="6808708"/>
              <a:ext cx="2459950" cy="3074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6315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1900"/>
                <a:buFont typeface="Dela Gothic One"/>
                <a:buNone/>
              </a:pPr>
              <a:r>
                <a:rPr lang="en-US" sz="1900" b="0" i="0" u="none" strike="noStrike" cap="none" dirty="0">
                  <a:solidFill>
                    <a:srgbClr val="FFE5E5"/>
                  </a:solidFill>
                  <a:latin typeface="+mn-lt"/>
                  <a:ea typeface="Dela Gothic One"/>
                  <a:cs typeface="Dela Gothic One"/>
                  <a:sym typeface="Dela Gothic One"/>
                </a:rPr>
                <a:t>2000-е</a:t>
              </a:r>
              <a:endParaRPr sz="1900" b="0" i="0" u="none" strike="noStrike" cap="none" dirty="0">
                <a:latin typeface="+mn-lt"/>
              </a:endParaRPr>
            </a:p>
          </p:txBody>
        </p:sp>
        <p:sp>
          <p:nvSpPr>
            <p:cNvPr id="34" name="Google Shape;83;p2">
              <a:extLst>
                <a:ext uri="{FF2B5EF4-FFF2-40B4-BE49-F238E27FC236}">
                  <a16:creationId xmlns:a16="http://schemas.microsoft.com/office/drawing/2014/main" id="{3630CA5A-4348-C6D4-2033-3F8F9DB1846B}"/>
                </a:ext>
              </a:extLst>
            </p:cNvPr>
            <p:cNvSpPr/>
            <p:nvPr/>
          </p:nvSpPr>
          <p:spPr>
            <a:xfrm>
              <a:off x="1962864" y="7228284"/>
              <a:ext cx="12013287" cy="2990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62068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1450"/>
                <a:buFont typeface="DM Sans"/>
                <a:buNone/>
              </a:pP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Город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продолжает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развиваться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,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ищет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новые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пути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для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диверсификации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экономики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DM Sans"/>
                  <a:ea typeface="DM Sans"/>
                  <a:cs typeface="DM Sans"/>
                  <a:sym typeface="DM Sans"/>
                </a:rPr>
                <a:t>.</a:t>
              </a:r>
              <a:endParaRPr sz="1450" b="0" i="0" u="none" strike="noStrike" cap="none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/>
          <p:nvPr/>
        </p:nvSpPr>
        <p:spPr>
          <a:xfrm>
            <a:off x="654248" y="598053"/>
            <a:ext cx="8189833" cy="614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675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3850"/>
              <a:buFont typeface="Dela Gothic One"/>
              <a:buNone/>
            </a:pPr>
            <a:r>
              <a:rPr lang="en-US" sz="3850" b="0" i="0" u="none" strike="noStrike" cap="none" dirty="0" err="1">
                <a:solidFill>
                  <a:srgbClr val="FAEBEB"/>
                </a:solidFill>
                <a:latin typeface="+mn-lt"/>
                <a:ea typeface="Dela Gothic One"/>
                <a:cs typeface="Dela Gothic One"/>
                <a:sym typeface="Dela Gothic One"/>
              </a:rPr>
              <a:t>История</a:t>
            </a:r>
            <a:r>
              <a:rPr lang="en-US" sz="3850" b="0" i="0" u="none" strike="noStrike" cap="none" dirty="0">
                <a:solidFill>
                  <a:srgbClr val="FAEBEB"/>
                </a:solidFill>
                <a:latin typeface="+mn-lt"/>
                <a:ea typeface="Dela Gothic One"/>
                <a:cs typeface="Dela Gothic One"/>
                <a:sym typeface="Dela Gothic One"/>
              </a:rPr>
              <a:t> </a:t>
            </a:r>
            <a:r>
              <a:rPr lang="en-US" sz="3850" b="0" i="0" u="none" strike="noStrike" cap="none" dirty="0" err="1">
                <a:solidFill>
                  <a:srgbClr val="FAEBEB"/>
                </a:solidFill>
                <a:latin typeface="+mn-lt"/>
                <a:ea typeface="Dela Gothic One"/>
                <a:cs typeface="Dela Gothic One"/>
                <a:sym typeface="Dela Gothic One"/>
              </a:rPr>
              <a:t>города</a:t>
            </a:r>
            <a:r>
              <a:rPr lang="en-US" sz="3850" b="0" i="0" u="none" strike="noStrike" cap="none" dirty="0">
                <a:solidFill>
                  <a:srgbClr val="FAEBEB"/>
                </a:solidFill>
                <a:latin typeface="+mn-lt"/>
                <a:ea typeface="Dela Gothic One"/>
                <a:cs typeface="Dela Gothic One"/>
                <a:sym typeface="Dela Gothic One"/>
              </a:rPr>
              <a:t> </a:t>
            </a:r>
            <a:r>
              <a:rPr lang="en-US" sz="3850" b="0" i="0" u="none" strike="noStrike" cap="none" dirty="0" err="1">
                <a:solidFill>
                  <a:srgbClr val="FAEBEB"/>
                </a:solidFill>
                <a:latin typeface="+mn-lt"/>
                <a:ea typeface="Dela Gothic One"/>
                <a:cs typeface="Dela Gothic One"/>
                <a:sym typeface="Dela Gothic One"/>
              </a:rPr>
              <a:t>Лыткарино</a:t>
            </a:r>
            <a:endParaRPr sz="3850" b="0" i="0" u="none" strike="noStrike" cap="none" dirty="0">
              <a:latin typeface="+mn-lt"/>
            </a:endParaRPr>
          </a:p>
        </p:txBody>
      </p:sp>
      <p:sp>
        <p:nvSpPr>
          <p:cNvPr id="58" name="Google Shape;58;p2"/>
          <p:cNvSpPr/>
          <p:nvPr/>
        </p:nvSpPr>
        <p:spPr>
          <a:xfrm>
            <a:off x="923211" y="1503998"/>
            <a:ext cx="22860" cy="6210300"/>
          </a:xfrm>
          <a:prstGeom prst="roundRect">
            <a:avLst>
              <a:gd name="adj" fmla="val 343489"/>
            </a:avLst>
          </a:prstGeom>
          <a:solidFill>
            <a:srgbClr val="8D24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85158573-1FF0-D2EE-A44B-D1A24B3FF334}"/>
              </a:ext>
            </a:extLst>
          </p:cNvPr>
          <p:cNvGrpSpPr/>
          <p:nvPr/>
        </p:nvGrpSpPr>
        <p:grpSpPr>
          <a:xfrm>
            <a:off x="724317" y="1773796"/>
            <a:ext cx="13251834" cy="721668"/>
            <a:chOff x="724317" y="1690926"/>
            <a:chExt cx="13251834" cy="721668"/>
          </a:xfrm>
        </p:grpSpPr>
        <p:sp>
          <p:nvSpPr>
            <p:cNvPr id="59" name="Google Shape;59;p2"/>
            <p:cNvSpPr/>
            <p:nvPr/>
          </p:nvSpPr>
          <p:spPr>
            <a:xfrm>
              <a:off x="1122105" y="1913096"/>
              <a:ext cx="654248" cy="22860"/>
            </a:xfrm>
            <a:prstGeom prst="roundRect">
              <a:avLst>
                <a:gd name="adj" fmla="val 343489"/>
              </a:avLst>
            </a:prstGeom>
            <a:solidFill>
              <a:srgbClr val="8D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24317" y="1714262"/>
              <a:ext cx="420648" cy="420648"/>
            </a:xfrm>
            <a:prstGeom prst="roundRect">
              <a:avLst>
                <a:gd name="adj" fmla="val 18667"/>
              </a:avLst>
            </a:prstGeom>
            <a:solidFill>
              <a:srgbClr val="740B0B"/>
            </a:solidFill>
            <a:ln w="9525" cap="flat" cmpd="sng">
              <a:solidFill>
                <a:srgbClr val="8D24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847785" y="1777008"/>
              <a:ext cx="173593" cy="2951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2300"/>
                <a:buFont typeface="Dela Gothic One"/>
                <a:buNone/>
              </a:pPr>
              <a:r>
                <a:rPr lang="en-US" sz="2300" b="0" i="0" u="none" strike="noStrike" cap="none" dirty="0">
                  <a:solidFill>
                    <a:srgbClr val="FFE5E5"/>
                  </a:solidFill>
                  <a:latin typeface="+mj-lt"/>
                  <a:ea typeface="Dela Gothic One"/>
                  <a:cs typeface="Dela Gothic One"/>
                  <a:sym typeface="Dela Gothic One"/>
                </a:rPr>
                <a:t>1</a:t>
              </a:r>
              <a:endParaRPr sz="2300" b="0" i="0" u="none" strike="noStrike" cap="none" dirty="0">
                <a:latin typeface="+mj-lt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962864" y="1690926"/>
              <a:ext cx="2459950" cy="3074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6315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1900"/>
                <a:buFont typeface="Dela Gothic One"/>
                <a:buNone/>
              </a:pPr>
              <a:r>
                <a:rPr lang="en-US" sz="1900" b="0" i="0" u="none" strike="noStrike" cap="none" dirty="0">
                  <a:solidFill>
                    <a:srgbClr val="FFE5E5"/>
                  </a:solidFill>
                  <a:latin typeface="+mn-lt"/>
                  <a:ea typeface="Dela Gothic One"/>
                  <a:cs typeface="Dela Gothic One"/>
                  <a:sym typeface="Dela Gothic One"/>
                </a:rPr>
                <a:t>1930</a:t>
              </a:r>
              <a:endParaRPr sz="1900" b="0" i="0" u="none" strike="noStrike" cap="none" dirty="0">
                <a:latin typeface="+mn-lt"/>
              </a:endParaRPr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962864" y="2113509"/>
              <a:ext cx="12013287" cy="2990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62068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1450"/>
                <a:buFont typeface="DM Sans"/>
                <a:buNone/>
              </a:pP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Основание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города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Лыткарино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как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рабочего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посёлка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,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связанного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с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развитием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стекольной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промышленности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DM Sans"/>
                  <a:ea typeface="DM Sans"/>
                  <a:cs typeface="DM Sans"/>
                  <a:sym typeface="DM Sans"/>
                </a:rPr>
                <a:t>.</a:t>
              </a:r>
              <a:endParaRPr sz="1450" b="0" i="0" u="none" strike="noStrike" cap="none" dirty="0"/>
            </a:p>
          </p:txBody>
        </p:sp>
      </p:grp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8BEB4B36-117D-28E1-5938-E674978EEEFB}"/>
              </a:ext>
            </a:extLst>
          </p:cNvPr>
          <p:cNvGrpSpPr/>
          <p:nvPr/>
        </p:nvGrpSpPr>
        <p:grpSpPr>
          <a:xfrm>
            <a:off x="724317" y="3053241"/>
            <a:ext cx="13251834" cy="718661"/>
            <a:chOff x="724317" y="2970371"/>
            <a:chExt cx="13251834" cy="718661"/>
          </a:xfrm>
        </p:grpSpPr>
        <p:sp>
          <p:nvSpPr>
            <p:cNvPr id="64" name="Google Shape;64;p2"/>
            <p:cNvSpPr/>
            <p:nvPr/>
          </p:nvSpPr>
          <p:spPr>
            <a:xfrm>
              <a:off x="1122105" y="3192542"/>
              <a:ext cx="654248" cy="22860"/>
            </a:xfrm>
            <a:prstGeom prst="roundRect">
              <a:avLst>
                <a:gd name="adj" fmla="val 343489"/>
              </a:avLst>
            </a:prstGeom>
            <a:solidFill>
              <a:srgbClr val="8D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724317" y="2993708"/>
              <a:ext cx="420648" cy="420648"/>
            </a:xfrm>
            <a:prstGeom prst="roundRect">
              <a:avLst>
                <a:gd name="adj" fmla="val 18667"/>
              </a:avLst>
            </a:prstGeom>
            <a:solidFill>
              <a:srgbClr val="740B0B"/>
            </a:solidFill>
            <a:ln w="9525" cap="flat" cmpd="sng">
              <a:solidFill>
                <a:srgbClr val="8D24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811351" y="3056453"/>
              <a:ext cx="246459" cy="2951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2300"/>
                <a:buFont typeface="Dela Gothic One"/>
                <a:buNone/>
              </a:pPr>
              <a:r>
                <a:rPr lang="en-US" sz="2300" b="0" i="0" u="none" strike="noStrike" cap="none" dirty="0">
                  <a:solidFill>
                    <a:srgbClr val="FFE5E5"/>
                  </a:solidFill>
                  <a:latin typeface="+mj-lt"/>
                  <a:ea typeface="Dela Gothic One"/>
                  <a:cs typeface="Dela Gothic One"/>
                  <a:sym typeface="Dela Gothic One"/>
                </a:rPr>
                <a:t>2</a:t>
              </a:r>
              <a:endParaRPr sz="2300" b="0" i="0" u="none" strike="noStrike" cap="none" dirty="0">
                <a:latin typeface="+mj-lt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962864" y="2970371"/>
              <a:ext cx="2459950" cy="3074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6315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1900"/>
                <a:buFont typeface="Dela Gothic One"/>
                <a:buNone/>
              </a:pPr>
              <a:r>
                <a:rPr lang="en-US" sz="1900" b="0" i="0" u="none" strike="noStrike" cap="none" dirty="0">
                  <a:solidFill>
                    <a:srgbClr val="FFE5E5"/>
                  </a:solidFill>
                  <a:latin typeface="+mn-lt"/>
                  <a:ea typeface="Dela Gothic One"/>
                  <a:cs typeface="Dela Gothic One"/>
                  <a:sym typeface="Dela Gothic One"/>
                </a:rPr>
                <a:t>1940-е</a:t>
              </a:r>
              <a:endParaRPr sz="1900" b="0" i="0" u="none" strike="noStrike" cap="none" dirty="0">
                <a:latin typeface="+mn-lt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962864" y="3389947"/>
              <a:ext cx="12013287" cy="2990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62068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1450"/>
                <a:buFont typeface="DM Sans"/>
                <a:buNone/>
              </a:pP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Город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быстро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развивался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,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становясь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значимым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центром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стекольной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промышленности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СССР.</a:t>
              </a:r>
              <a:endParaRPr sz="1450" b="0" i="0" u="none" strike="noStrike" cap="none" dirty="0">
                <a:latin typeface="+mn-lt"/>
              </a:endParaRPr>
            </a:p>
          </p:txBody>
        </p: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C2E357E0-40D7-0E3F-C562-E44580C085EB}"/>
              </a:ext>
            </a:extLst>
          </p:cNvPr>
          <p:cNvGrpSpPr/>
          <p:nvPr/>
        </p:nvGrpSpPr>
        <p:grpSpPr>
          <a:xfrm>
            <a:off x="724317" y="4332687"/>
            <a:ext cx="13251834" cy="718661"/>
            <a:chOff x="724317" y="4249817"/>
            <a:chExt cx="13251834" cy="718661"/>
          </a:xfrm>
        </p:grpSpPr>
        <p:sp>
          <p:nvSpPr>
            <p:cNvPr id="69" name="Google Shape;69;p2"/>
            <p:cNvSpPr/>
            <p:nvPr/>
          </p:nvSpPr>
          <p:spPr>
            <a:xfrm>
              <a:off x="1122105" y="4471988"/>
              <a:ext cx="654248" cy="22860"/>
            </a:xfrm>
            <a:prstGeom prst="roundRect">
              <a:avLst>
                <a:gd name="adj" fmla="val 343489"/>
              </a:avLst>
            </a:prstGeom>
            <a:solidFill>
              <a:srgbClr val="8D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724317" y="4273153"/>
              <a:ext cx="420648" cy="420648"/>
            </a:xfrm>
            <a:prstGeom prst="roundRect">
              <a:avLst>
                <a:gd name="adj" fmla="val 18667"/>
              </a:avLst>
            </a:prstGeom>
            <a:solidFill>
              <a:srgbClr val="740B0B"/>
            </a:solidFill>
            <a:ln w="9525" cap="flat" cmpd="sng">
              <a:solidFill>
                <a:srgbClr val="8D24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804565" y="4335899"/>
              <a:ext cx="260033" cy="2951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2300"/>
                <a:buFont typeface="Dela Gothic One"/>
                <a:buNone/>
              </a:pPr>
              <a:r>
                <a:rPr lang="en-US" sz="2300" b="0" i="0" u="none" strike="noStrike" cap="none" dirty="0">
                  <a:solidFill>
                    <a:srgbClr val="FFE5E5"/>
                  </a:solidFill>
                  <a:latin typeface="+mj-lt"/>
                  <a:ea typeface="Dela Gothic One"/>
                  <a:cs typeface="Dela Gothic One"/>
                  <a:sym typeface="Dela Gothic One"/>
                </a:rPr>
                <a:t>3</a:t>
              </a:r>
              <a:endParaRPr sz="2300" b="0" i="0" u="none" strike="noStrike" cap="none" dirty="0">
                <a:latin typeface="+mj-lt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962864" y="4249817"/>
              <a:ext cx="2459950" cy="3074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6315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1900"/>
                <a:buFont typeface="Dela Gothic One"/>
                <a:buNone/>
              </a:pPr>
              <a:r>
                <a:rPr lang="en-US" sz="1900" b="0" i="0" u="none" strike="noStrike" cap="none" dirty="0">
                  <a:solidFill>
                    <a:srgbClr val="FFE5E5"/>
                  </a:solidFill>
                  <a:latin typeface="+mn-lt"/>
                  <a:ea typeface="Dela Gothic One"/>
                  <a:cs typeface="Dela Gothic One"/>
                  <a:sym typeface="Dela Gothic One"/>
                </a:rPr>
                <a:t>1960-е</a:t>
              </a:r>
              <a:endParaRPr sz="1900" b="0" i="0" u="none" strike="noStrike" cap="none" dirty="0">
                <a:latin typeface="+mn-lt"/>
              </a:endParaRPr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962864" y="4669393"/>
              <a:ext cx="12013287" cy="2990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62068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1450"/>
                <a:buFont typeface="DM Sans"/>
                <a:buNone/>
              </a:pP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Лыткарино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получает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статус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города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,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продолжая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играть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важную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роль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в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развитии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стекольной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промышленности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.</a:t>
              </a:r>
              <a:endParaRPr sz="1450" b="0" i="0" u="none" strike="noStrike" cap="none" dirty="0">
                <a:latin typeface="+mn-lt"/>
              </a:endParaRPr>
            </a:p>
          </p:txBody>
        </p:sp>
      </p:grp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145C0916-0ED3-2ACC-5340-76E3147F65E4}"/>
              </a:ext>
            </a:extLst>
          </p:cNvPr>
          <p:cNvGrpSpPr/>
          <p:nvPr/>
        </p:nvGrpSpPr>
        <p:grpSpPr>
          <a:xfrm>
            <a:off x="724317" y="5612133"/>
            <a:ext cx="13251834" cy="718661"/>
            <a:chOff x="724317" y="5529263"/>
            <a:chExt cx="13251834" cy="718661"/>
          </a:xfrm>
        </p:grpSpPr>
        <p:sp>
          <p:nvSpPr>
            <p:cNvPr id="74" name="Google Shape;74;p2"/>
            <p:cNvSpPr/>
            <p:nvPr/>
          </p:nvSpPr>
          <p:spPr>
            <a:xfrm>
              <a:off x="1122105" y="5751433"/>
              <a:ext cx="654248" cy="22860"/>
            </a:xfrm>
            <a:prstGeom prst="roundRect">
              <a:avLst>
                <a:gd name="adj" fmla="val 343489"/>
              </a:avLst>
            </a:prstGeom>
            <a:solidFill>
              <a:srgbClr val="8D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724317" y="5552599"/>
              <a:ext cx="420648" cy="420648"/>
            </a:xfrm>
            <a:prstGeom prst="roundRect">
              <a:avLst>
                <a:gd name="adj" fmla="val 18667"/>
              </a:avLst>
            </a:prstGeom>
            <a:solidFill>
              <a:srgbClr val="740B0B"/>
            </a:solidFill>
            <a:ln w="9525" cap="flat" cmpd="sng">
              <a:solidFill>
                <a:srgbClr val="8D24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798255" y="5615345"/>
              <a:ext cx="272653" cy="2951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2300"/>
                <a:buFont typeface="Dela Gothic One"/>
                <a:buNone/>
              </a:pPr>
              <a:r>
                <a:rPr lang="en-US" sz="2300" b="0" i="0" u="none" strike="noStrike" cap="none" dirty="0">
                  <a:solidFill>
                    <a:srgbClr val="FFE5E5"/>
                  </a:solidFill>
                  <a:latin typeface="+mj-lt"/>
                  <a:ea typeface="Dela Gothic One"/>
                  <a:cs typeface="Dela Gothic One"/>
                  <a:sym typeface="Dela Gothic One"/>
                </a:rPr>
                <a:t>4</a:t>
              </a:r>
              <a:endParaRPr sz="2300" b="0" i="0" u="none" strike="noStrike" cap="none" dirty="0">
                <a:latin typeface="+mj-lt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962864" y="5529263"/>
              <a:ext cx="2459950" cy="3074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6315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1900"/>
                <a:buFont typeface="Dela Gothic One"/>
                <a:buNone/>
              </a:pPr>
              <a:r>
                <a:rPr lang="en-US" sz="1900" b="0" i="0" u="none" strike="noStrike" cap="none" dirty="0">
                  <a:solidFill>
                    <a:srgbClr val="FFE5E5"/>
                  </a:solidFill>
                  <a:latin typeface="+mn-lt"/>
                  <a:ea typeface="Dela Gothic One"/>
                  <a:cs typeface="Dela Gothic One"/>
                  <a:sym typeface="Dela Gothic One"/>
                </a:rPr>
                <a:t>1990-е</a:t>
              </a:r>
              <a:endParaRPr sz="1900" b="0" i="0" u="none" strike="noStrike" cap="none" dirty="0">
                <a:latin typeface="+mn-lt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962864" y="5948839"/>
              <a:ext cx="12013287" cy="2990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62068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1450"/>
                <a:buFont typeface="DM Sans"/>
                <a:buNone/>
              </a:pP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Переход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к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рыночной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экономике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,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привел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к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вызовам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для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стекольной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промышленности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и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города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в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целом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.</a:t>
              </a:r>
              <a:endParaRPr sz="1450" b="0" i="0" u="none" strike="noStrike" cap="none" dirty="0">
                <a:latin typeface="+mn-lt"/>
              </a:endParaRPr>
            </a:p>
          </p:txBody>
        </p:sp>
      </p:grp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2F4478C5-69CF-5080-B499-EC6B1373A8DB}"/>
              </a:ext>
            </a:extLst>
          </p:cNvPr>
          <p:cNvGrpSpPr/>
          <p:nvPr/>
        </p:nvGrpSpPr>
        <p:grpSpPr>
          <a:xfrm>
            <a:off x="724317" y="6891578"/>
            <a:ext cx="13251834" cy="718661"/>
            <a:chOff x="724317" y="6808708"/>
            <a:chExt cx="13251834" cy="718661"/>
          </a:xfrm>
        </p:grpSpPr>
        <p:sp>
          <p:nvSpPr>
            <p:cNvPr id="79" name="Google Shape;79;p2"/>
            <p:cNvSpPr/>
            <p:nvPr/>
          </p:nvSpPr>
          <p:spPr>
            <a:xfrm>
              <a:off x="1122105" y="7030879"/>
              <a:ext cx="654248" cy="22860"/>
            </a:xfrm>
            <a:prstGeom prst="roundRect">
              <a:avLst>
                <a:gd name="adj" fmla="val 343489"/>
              </a:avLst>
            </a:prstGeom>
            <a:solidFill>
              <a:srgbClr val="8D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724317" y="6832044"/>
              <a:ext cx="420648" cy="420648"/>
            </a:xfrm>
            <a:prstGeom prst="roundRect">
              <a:avLst>
                <a:gd name="adj" fmla="val 18667"/>
              </a:avLst>
            </a:prstGeom>
            <a:solidFill>
              <a:srgbClr val="740B0B"/>
            </a:solidFill>
            <a:ln w="9525" cap="flat" cmpd="sng">
              <a:solidFill>
                <a:srgbClr val="8D24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804208" y="6894790"/>
              <a:ext cx="260866" cy="2951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2300"/>
                <a:buFont typeface="Dela Gothic One"/>
                <a:buNone/>
              </a:pPr>
              <a:r>
                <a:rPr lang="en-US" sz="2300" b="0" i="0" u="none" strike="noStrike" cap="none" dirty="0">
                  <a:solidFill>
                    <a:srgbClr val="FFE5E5"/>
                  </a:solidFill>
                  <a:latin typeface="+mj-lt"/>
                  <a:ea typeface="Dela Gothic One"/>
                  <a:cs typeface="Dela Gothic One"/>
                  <a:sym typeface="Dela Gothic One"/>
                </a:rPr>
                <a:t>5</a:t>
              </a:r>
              <a:endParaRPr sz="2300" b="0" i="0" u="none" strike="noStrike" cap="none" dirty="0">
                <a:latin typeface="+mj-lt"/>
              </a:endParaRPr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962864" y="6808708"/>
              <a:ext cx="2459950" cy="3074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6315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1900"/>
                <a:buFont typeface="Dela Gothic One"/>
                <a:buNone/>
              </a:pPr>
              <a:r>
                <a:rPr lang="en-US" sz="1900" b="0" i="0" u="none" strike="noStrike" cap="none" dirty="0">
                  <a:solidFill>
                    <a:srgbClr val="FFE5E5"/>
                  </a:solidFill>
                  <a:latin typeface="+mn-lt"/>
                  <a:ea typeface="Dela Gothic One"/>
                  <a:cs typeface="Dela Gothic One"/>
                  <a:sym typeface="Dela Gothic One"/>
                </a:rPr>
                <a:t>2000-е</a:t>
              </a:r>
              <a:endParaRPr sz="1900" b="0" i="0" u="none" strike="noStrike" cap="none" dirty="0">
                <a:latin typeface="+mn-lt"/>
              </a:endParaRPr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962864" y="7228284"/>
              <a:ext cx="12013287" cy="2990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62068"/>
                </a:lnSpc>
                <a:spcBef>
                  <a:spcPts val="0"/>
                </a:spcBef>
                <a:spcAft>
                  <a:spcPts val="0"/>
                </a:spcAft>
                <a:buClr>
                  <a:srgbClr val="FFE5E5"/>
                </a:buClr>
                <a:buSzPts val="1450"/>
                <a:buFont typeface="DM Sans"/>
                <a:buNone/>
              </a:pP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Город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продолжает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развиваться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,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ищет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новые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пути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для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диверсификации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 </a:t>
              </a:r>
              <a:r>
                <a:rPr lang="en-US" sz="1450" b="0" i="0" u="none" strike="noStrike" cap="none" dirty="0" err="1">
                  <a:solidFill>
                    <a:srgbClr val="FFE5E5"/>
                  </a:solidFill>
                  <a:latin typeface="+mn-lt"/>
                  <a:ea typeface="DM Sans"/>
                  <a:cs typeface="DM Sans"/>
                  <a:sym typeface="DM Sans"/>
                </a:rPr>
                <a:t>экономики</a:t>
              </a:r>
              <a:r>
                <a:rPr lang="en-US" sz="1450" b="0" i="0" u="none" strike="noStrike" cap="none" dirty="0">
                  <a:solidFill>
                    <a:srgbClr val="FFE5E5"/>
                  </a:solidFill>
                  <a:latin typeface="DM Sans"/>
                  <a:ea typeface="DM Sans"/>
                  <a:cs typeface="DM Sans"/>
                  <a:sym typeface="DM Sans"/>
                </a:rPr>
                <a:t>.</a:t>
              </a:r>
              <a:endParaRPr sz="1450" b="0" i="0" u="none" strike="noStrike" cap="none" dirty="0"/>
            </a:p>
          </p:txBody>
        </p:sp>
      </p:grpSp>
      <p:sp>
        <p:nvSpPr>
          <p:cNvPr id="84" name="Google Shape;84;p2"/>
          <p:cNvSpPr/>
          <p:nvPr/>
        </p:nvSpPr>
        <p:spPr>
          <a:xfrm>
            <a:off x="12782750" y="7621575"/>
            <a:ext cx="1739400" cy="608100"/>
          </a:xfrm>
          <a:prstGeom prst="rect">
            <a:avLst/>
          </a:prstGeom>
          <a:solidFill>
            <a:srgbClr val="0B07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"/>
          <p:cNvSpPr/>
          <p:nvPr/>
        </p:nvSpPr>
        <p:spPr>
          <a:xfrm>
            <a:off x="400050" y="3199828"/>
            <a:ext cx="14630400" cy="2727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450"/>
              <a:buFont typeface="Dela Gothic One"/>
              <a:buNone/>
            </a:pPr>
            <a:r>
              <a:rPr lang="ru-RU" sz="7200" dirty="0">
                <a:solidFill>
                  <a:srgbClr val="FAEBEB"/>
                </a:solidFill>
                <a:latin typeface="+mj-lt"/>
                <a:ea typeface="Dela Gothic One"/>
                <a:sym typeface="Dela Gothic One"/>
              </a:rPr>
              <a:t>Памятник «Звезда израненная»</a:t>
            </a:r>
            <a:endParaRPr lang="ru-RU" sz="7200" b="0" i="0" u="none" strike="noStrike" cap="none" dirty="0">
              <a:latin typeface="+mj-lt"/>
            </a:endParaRPr>
          </a:p>
        </p:txBody>
      </p:sp>
      <p:sp>
        <p:nvSpPr>
          <p:cNvPr id="91" name="Google Shape;91;p3"/>
          <p:cNvSpPr/>
          <p:nvPr/>
        </p:nvSpPr>
        <p:spPr>
          <a:xfrm>
            <a:off x="-6292572" y="4194333"/>
            <a:ext cx="2850713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2200"/>
              <a:buFont typeface="Dela Gothic One"/>
              <a:buNone/>
            </a:pPr>
            <a:r>
              <a:rPr lang="ru-RU" sz="2200" b="0" i="0" u="none" strike="noStrike" cap="none" dirty="0">
                <a:solidFill>
                  <a:srgbClr val="FAEBEB"/>
                </a:solidFill>
                <a:latin typeface="+mj-lt"/>
                <a:ea typeface="Dela Gothic One"/>
                <a:cs typeface="Dela Gothic One"/>
                <a:sym typeface="Dela Gothic One"/>
              </a:rPr>
              <a:t>История</a:t>
            </a:r>
            <a:r>
              <a:rPr lang="ru-RU" sz="2200" b="0" i="0" u="none" strike="noStrike" cap="none" dirty="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 </a:t>
            </a:r>
            <a:endParaRPr sz="2200" b="0" i="0" u="none" strike="noStrike" cap="none" dirty="0"/>
          </a:p>
        </p:txBody>
      </p:sp>
      <p:sp>
        <p:nvSpPr>
          <p:cNvPr id="92" name="Google Shape;92;p3"/>
          <p:cNvSpPr/>
          <p:nvPr/>
        </p:nvSpPr>
        <p:spPr>
          <a:xfrm>
            <a:off x="-6292572" y="4887181"/>
            <a:ext cx="6292572" cy="1040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58823"/>
              </a:lnSpc>
              <a:buClr>
                <a:srgbClr val="FFE5E5"/>
              </a:buClr>
              <a:buSzPts val="1700"/>
            </a:pPr>
            <a:r>
              <a:rPr lang="ru-RU" sz="1100" dirty="0">
                <a:solidFill>
                  <a:schemeClr val="bg1"/>
                </a:solidFill>
              </a:rPr>
              <a:t>Памятник «Звезда израненная» установлен в Лыткарино к 40-летию Победы в Великой Отечественной войне в 1985 году в память о погибших воинах. Авторами мемориала выступили скульптор, Заслуженный художник России, Почетный гражданин города Лыткарино Василий Петрович Бабенко и архитектор Олег Андреевич Панасюк</a:t>
            </a:r>
            <a:r>
              <a:rPr lang="ru-RU" sz="1800" dirty="0"/>
              <a:t>.</a:t>
            </a:r>
          </a:p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endParaRPr lang="ru-RU" sz="1700" b="0" i="0" u="none" strike="noStrike" cap="none" dirty="0"/>
          </a:p>
        </p:txBody>
      </p:sp>
      <p:sp>
        <p:nvSpPr>
          <p:cNvPr id="93" name="Google Shape;93;p3"/>
          <p:cNvSpPr/>
          <p:nvPr/>
        </p:nvSpPr>
        <p:spPr>
          <a:xfrm>
            <a:off x="14833827" y="4194333"/>
            <a:ext cx="2850713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2200"/>
              <a:buFont typeface="Dela Gothic One"/>
              <a:buNone/>
            </a:pPr>
            <a:r>
              <a:rPr lang="ru-RU" sz="2200" dirty="0">
                <a:solidFill>
                  <a:schemeClr val="bg1"/>
                </a:solidFill>
                <a:latin typeface="+mj-lt"/>
                <a:ea typeface="Dela Gothic One" panose="020B0604020202020204" charset="-128"/>
              </a:rPr>
              <a:t>Реставрация</a:t>
            </a:r>
            <a:endParaRPr sz="2200" b="0" i="0" u="none" strike="noStrike" cap="none" dirty="0">
              <a:solidFill>
                <a:schemeClr val="bg1"/>
              </a:solidFill>
              <a:latin typeface="+mj-lt"/>
              <a:ea typeface="Dela Gothic One" panose="020B0604020202020204" charset="-128"/>
            </a:endParaRPr>
          </a:p>
        </p:txBody>
      </p:sp>
      <p:sp>
        <p:nvSpPr>
          <p:cNvPr id="95" name="Google Shape;95;p3"/>
          <p:cNvSpPr/>
          <p:nvPr/>
        </p:nvSpPr>
        <p:spPr>
          <a:xfrm>
            <a:off x="12782750" y="7621575"/>
            <a:ext cx="1739400" cy="608100"/>
          </a:xfrm>
          <a:prstGeom prst="rect">
            <a:avLst/>
          </a:prstGeom>
          <a:solidFill>
            <a:srgbClr val="0B07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E1444B-FAA4-23DB-B2A0-F846E1F72DD8}"/>
              </a:ext>
            </a:extLst>
          </p:cNvPr>
          <p:cNvSpPr txBox="1"/>
          <p:nvPr/>
        </p:nvSpPr>
        <p:spPr>
          <a:xfrm>
            <a:off x="14822128" y="4887181"/>
            <a:ext cx="5724824" cy="1276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В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2019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году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были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проведены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масштабные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работы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по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реконструкции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сквера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и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памятника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DM Sans" pitchFamily="2" charset="0"/>
              </a:rPr>
              <a:t>«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Звезда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израненная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DM Sans" pitchFamily="2" charset="0"/>
              </a:rPr>
              <a:t>»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Постамент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мемориала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обновлен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а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памятные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таблички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на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самой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композиции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дополнены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именами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солдат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чьи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личности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были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установлены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историками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Лыткаринского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историко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краеведческого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музея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На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памятнике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выгравированы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434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фамилии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 err="1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лыткаринцев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погибших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в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годы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Великой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Отечественной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войны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1941-1945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гг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"/>
          <p:cNvSpPr/>
          <p:nvPr/>
        </p:nvSpPr>
        <p:spPr>
          <a:xfrm>
            <a:off x="758309" y="2152992"/>
            <a:ext cx="13113782" cy="1425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450"/>
              <a:buFont typeface="Dela Gothic One"/>
              <a:buNone/>
            </a:pPr>
            <a:r>
              <a:rPr lang="ru-RU" sz="6000" dirty="0">
                <a:solidFill>
                  <a:srgbClr val="FAEBEB"/>
                </a:solidFill>
                <a:latin typeface="+mj-lt"/>
                <a:ea typeface="Dela Gothic One"/>
                <a:sym typeface="Dela Gothic One"/>
              </a:rPr>
              <a:t>Памятник «Звезда израненная»</a:t>
            </a:r>
            <a:endParaRPr lang="ru-RU" sz="6000" b="0" i="0" u="none" strike="noStrike" cap="none" dirty="0">
              <a:latin typeface="+mj-lt"/>
            </a:endParaRPr>
          </a:p>
        </p:txBody>
      </p:sp>
      <p:sp>
        <p:nvSpPr>
          <p:cNvPr id="91" name="Google Shape;91;p3"/>
          <p:cNvSpPr/>
          <p:nvPr/>
        </p:nvSpPr>
        <p:spPr>
          <a:xfrm>
            <a:off x="758309" y="4194334"/>
            <a:ext cx="2850713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2200"/>
              <a:buFont typeface="Dela Gothic One"/>
              <a:buNone/>
            </a:pPr>
            <a:r>
              <a:rPr lang="ru-RU" sz="2200" b="0" i="0" u="none" strike="noStrike" cap="none" dirty="0">
                <a:solidFill>
                  <a:srgbClr val="FAEBEB"/>
                </a:solidFill>
                <a:latin typeface="+mj-lt"/>
                <a:ea typeface="Dela Gothic One"/>
                <a:cs typeface="Dela Gothic One"/>
                <a:sym typeface="Dela Gothic One"/>
              </a:rPr>
              <a:t>История</a:t>
            </a:r>
            <a:r>
              <a:rPr lang="ru-RU" sz="2200" b="0" i="0" u="none" strike="noStrike" cap="none" dirty="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 </a:t>
            </a:r>
            <a:endParaRPr sz="2200" b="0" i="0" u="none" strike="noStrike" cap="none" dirty="0"/>
          </a:p>
        </p:txBody>
      </p:sp>
      <p:sp>
        <p:nvSpPr>
          <p:cNvPr id="92" name="Google Shape;92;p3"/>
          <p:cNvSpPr/>
          <p:nvPr/>
        </p:nvSpPr>
        <p:spPr>
          <a:xfrm>
            <a:off x="750690" y="4769186"/>
            <a:ext cx="6292572" cy="1040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58823"/>
              </a:lnSpc>
              <a:buClr>
                <a:srgbClr val="FFE5E5"/>
              </a:buClr>
              <a:buSzPts val="1700"/>
            </a:pPr>
            <a:r>
              <a:rPr lang="ru-RU" sz="1100" dirty="0">
                <a:solidFill>
                  <a:schemeClr val="bg1"/>
                </a:solidFill>
              </a:rPr>
              <a:t>Памятник «Звезда израненная» установлен в Лыткарино к 40-летию Победы в Великой Отечественной войне в 1985 году в память о погибших воинах. Авторами мемориала выступили скульптор, Заслуженный художник России, Почетный гражданин города Лыткарино Василий Петрович Бабенко и архитектор Олег Андреевич Панасюк</a:t>
            </a:r>
            <a:r>
              <a:rPr lang="ru-RU" sz="1800" dirty="0"/>
              <a:t>.</a:t>
            </a:r>
          </a:p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00"/>
              <a:buFont typeface="DM Sans"/>
              <a:buNone/>
            </a:pPr>
            <a:endParaRPr lang="ru-RU" sz="1700" b="0" i="0" u="none" strike="noStrike" cap="none" dirty="0"/>
          </a:p>
        </p:txBody>
      </p:sp>
      <p:sp>
        <p:nvSpPr>
          <p:cNvPr id="93" name="Google Shape;93;p3"/>
          <p:cNvSpPr/>
          <p:nvPr/>
        </p:nvSpPr>
        <p:spPr>
          <a:xfrm>
            <a:off x="7587139" y="4194334"/>
            <a:ext cx="2850713" cy="35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2200"/>
              <a:buFont typeface="Dela Gothic One"/>
              <a:buNone/>
            </a:pPr>
            <a:r>
              <a:rPr lang="ru-RU" sz="2200" dirty="0">
                <a:solidFill>
                  <a:schemeClr val="bg1"/>
                </a:solidFill>
                <a:latin typeface="+mj-lt"/>
                <a:ea typeface="Dela Gothic One" panose="020B0604020202020204" charset="-128"/>
              </a:rPr>
              <a:t>Реставрация</a:t>
            </a:r>
            <a:endParaRPr sz="2200" b="0" i="0" u="none" strike="noStrike" cap="none" dirty="0">
              <a:solidFill>
                <a:schemeClr val="bg1"/>
              </a:solidFill>
              <a:latin typeface="+mj-lt"/>
              <a:ea typeface="Dela Gothic One" panose="020B0604020202020204" charset="-128"/>
            </a:endParaRPr>
          </a:p>
        </p:txBody>
      </p:sp>
      <p:sp>
        <p:nvSpPr>
          <p:cNvPr id="95" name="Google Shape;95;p3"/>
          <p:cNvSpPr/>
          <p:nvPr/>
        </p:nvSpPr>
        <p:spPr>
          <a:xfrm>
            <a:off x="12782750" y="7621575"/>
            <a:ext cx="1739400" cy="608100"/>
          </a:xfrm>
          <a:prstGeom prst="rect">
            <a:avLst/>
          </a:prstGeom>
          <a:solidFill>
            <a:srgbClr val="0B07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E1444B-FAA4-23DB-B2A0-F846E1F72DD8}"/>
              </a:ext>
            </a:extLst>
          </p:cNvPr>
          <p:cNvSpPr txBox="1"/>
          <p:nvPr/>
        </p:nvSpPr>
        <p:spPr>
          <a:xfrm>
            <a:off x="7587139" y="4651192"/>
            <a:ext cx="5724824" cy="1276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В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2019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году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были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проведены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масштабные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работы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по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реконструкции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сквера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и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памятника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DM Sans" pitchFamily="2" charset="0"/>
              </a:rPr>
              <a:t>«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Звезда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израненная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DM Sans" pitchFamily="2" charset="0"/>
              </a:rPr>
              <a:t>»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Постамент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мемориала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обновлен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а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памятные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таблички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на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самой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композиции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дополнены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именами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солдат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чьи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личности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были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установлены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историками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Лыткаринского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историко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краеведческого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музея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На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памятнике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выгравированы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434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фамилии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 err="1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лыткаринцев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погибших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в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годы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Великой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Отечественной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войны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1941-1945 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гг</a:t>
            </a:r>
            <a:r>
              <a:rPr lang="ru-RU" sz="1100" kern="100" dirty="0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49809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95;p3">
            <a:extLst>
              <a:ext uri="{FF2B5EF4-FFF2-40B4-BE49-F238E27FC236}">
                <a16:creationId xmlns:a16="http://schemas.microsoft.com/office/drawing/2014/main" id="{FFFDC02F-070D-E527-B0E5-97D20CE88427}"/>
              </a:ext>
            </a:extLst>
          </p:cNvPr>
          <p:cNvSpPr/>
          <p:nvPr/>
        </p:nvSpPr>
        <p:spPr>
          <a:xfrm>
            <a:off x="12750852" y="7621500"/>
            <a:ext cx="1739400" cy="608100"/>
          </a:xfrm>
          <a:prstGeom prst="rect">
            <a:avLst/>
          </a:prstGeom>
          <a:solidFill>
            <a:srgbClr val="0B07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08" name="Google Shape;108;p4"/>
          <p:cNvSpPr/>
          <p:nvPr/>
        </p:nvSpPr>
        <p:spPr>
          <a:xfrm>
            <a:off x="4824066" y="2949579"/>
            <a:ext cx="3451384" cy="1473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450"/>
              <a:buFont typeface="DM Sans"/>
              <a:buNone/>
            </a:pPr>
            <a:endParaRPr sz="1450" b="0" i="0" u="none" strike="noStrike" cap="none" dirty="0">
              <a:latin typeface="+mj-lt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9E6153AC-21F2-6E3E-4F7E-7C2A91DBA12F}"/>
              </a:ext>
            </a:extLst>
          </p:cNvPr>
          <p:cNvSpPr/>
          <p:nvPr/>
        </p:nvSpPr>
        <p:spPr>
          <a:xfrm>
            <a:off x="4248" y="-75"/>
            <a:ext cx="3696532" cy="82296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+mj-lt"/>
            </a:endParaRP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11D7E0C3-8476-8C16-5563-822D10CE9B43}"/>
              </a:ext>
            </a:extLst>
          </p:cNvPr>
          <p:cNvGrpSpPr/>
          <p:nvPr/>
        </p:nvGrpSpPr>
        <p:grpSpPr>
          <a:xfrm>
            <a:off x="3664635" y="-75"/>
            <a:ext cx="3696532" cy="8229600"/>
            <a:chOff x="3660387" y="0"/>
            <a:chExt cx="3696532" cy="8229600"/>
          </a:xfrm>
        </p:grpSpPr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id="{124BDEEF-FB11-C0B5-1EA5-2C7AADA387E2}"/>
                </a:ext>
              </a:extLst>
            </p:cNvPr>
            <p:cNvSpPr/>
            <p:nvPr/>
          </p:nvSpPr>
          <p:spPr>
            <a:xfrm>
              <a:off x="3660387" y="0"/>
              <a:ext cx="3696532" cy="8229600"/>
            </a:xfrm>
            <a:prstGeom prst="rect">
              <a:avLst/>
            </a:prstGeom>
            <a:solidFill>
              <a:srgbClr val="210B07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3600" dirty="0">
                <a:latin typeface="+mj-lt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877E2C3-3674-0EE8-2E3D-F48CB6209B35}"/>
                </a:ext>
              </a:extLst>
            </p:cNvPr>
            <p:cNvSpPr txBox="1"/>
            <p:nvPr/>
          </p:nvSpPr>
          <p:spPr>
            <a:xfrm>
              <a:off x="3920485" y="3092116"/>
              <a:ext cx="3176336" cy="1415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3600" dirty="0">
                  <a:solidFill>
                    <a:schemeClr val="bg1"/>
                  </a:solidFill>
                  <a:latin typeface="+mj-lt"/>
                </a:rPr>
                <a:t>Значимость этого места</a:t>
              </a:r>
            </a:p>
            <a:p>
              <a:endParaRPr lang="ru-RU" dirty="0">
                <a:latin typeface="+mj-lt"/>
              </a:endParaRPr>
            </a:p>
          </p:txBody>
        </p:sp>
      </p:grp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00BA587B-A253-51CD-1A3F-6FDE0C488C57}"/>
              </a:ext>
            </a:extLst>
          </p:cNvPr>
          <p:cNvGrpSpPr/>
          <p:nvPr/>
        </p:nvGrpSpPr>
        <p:grpSpPr>
          <a:xfrm>
            <a:off x="7241584" y="-75"/>
            <a:ext cx="3696532" cy="8229600"/>
            <a:chOff x="7237336" y="0"/>
            <a:chExt cx="3696532" cy="8229600"/>
          </a:xfrm>
        </p:grpSpPr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719D5555-F2F8-A5ED-37FE-E5C813C431D1}"/>
                </a:ext>
              </a:extLst>
            </p:cNvPr>
            <p:cNvSpPr/>
            <p:nvPr/>
          </p:nvSpPr>
          <p:spPr>
            <a:xfrm>
              <a:off x="7237336" y="0"/>
              <a:ext cx="3696532" cy="8229600"/>
            </a:xfrm>
            <a:prstGeom prst="rect">
              <a:avLst/>
            </a:prstGeom>
            <a:solidFill>
              <a:srgbClr val="210B07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b="0" i="0" dirty="0">
                  <a:solidFill>
                    <a:srgbClr val="E1E3E6"/>
                  </a:solidFill>
                  <a:effectLst/>
                  <a:latin typeface="+mj-lt"/>
                </a:rPr>
                <a:t>.</a:t>
              </a:r>
              <a:endParaRPr lang="ru-RU" dirty="0">
                <a:latin typeface="+mj-lt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1C4729A-7B47-ADFD-AE1B-5E08BB236A8D}"/>
                </a:ext>
              </a:extLst>
            </p:cNvPr>
            <p:cNvSpPr txBox="1"/>
            <p:nvPr/>
          </p:nvSpPr>
          <p:spPr>
            <a:xfrm>
              <a:off x="7497434" y="2785107"/>
              <a:ext cx="3255975" cy="29238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400" dirty="0">
                  <a:solidFill>
                    <a:schemeClr val="bg1"/>
                  </a:solidFill>
                  <a:latin typeface="+mj-lt"/>
                </a:rPr>
                <a:t>Красота данного места</a:t>
              </a:r>
            </a:p>
            <a:p>
              <a:pPr algn="ctr"/>
              <a:endParaRPr lang="ru-RU" sz="2400" dirty="0">
                <a:latin typeface="+mj-lt"/>
              </a:endParaRPr>
            </a:p>
            <a:p>
              <a:pPr algn="ctr"/>
              <a:r>
                <a:rPr lang="ru-RU" b="0" i="0" dirty="0">
                  <a:solidFill>
                    <a:srgbClr val="E1E3E6"/>
                  </a:solidFill>
                  <a:effectLst/>
                  <a:latin typeface="+mj-lt"/>
                </a:rPr>
                <a:t>В сердце города раскинулся уютный сквер, словно оазис спокойствия среди суеты. </a:t>
              </a:r>
            </a:p>
            <a:p>
              <a:pPr algn="ctr"/>
              <a:r>
                <a:rPr lang="ru-RU" b="0" i="0" dirty="0">
                  <a:solidFill>
                    <a:srgbClr val="E1E3E6"/>
                  </a:solidFill>
                  <a:effectLst/>
                  <a:latin typeface="+mj-lt"/>
                </a:rPr>
                <a:t>Сквер — это не просто часть города, это маленький мир, где время останавливается, и можно насладиться красотой природы, отдохнуть душой и просто быть</a:t>
              </a:r>
              <a:endParaRPr lang="ru-RU" dirty="0">
                <a:latin typeface="+mj-lt"/>
              </a:endParaRP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3C48A167-5EDC-9A03-F81A-5070385C9E7D}"/>
              </a:ext>
            </a:extLst>
          </p:cNvPr>
          <p:cNvGrpSpPr/>
          <p:nvPr/>
        </p:nvGrpSpPr>
        <p:grpSpPr>
          <a:xfrm>
            <a:off x="10865825" y="-75"/>
            <a:ext cx="3696532" cy="8229600"/>
            <a:chOff x="10897723" y="0"/>
            <a:chExt cx="3696532" cy="8229600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E5170A4C-725A-EE9D-5071-E07AA69CE766}"/>
                </a:ext>
              </a:extLst>
            </p:cNvPr>
            <p:cNvSpPr/>
            <p:nvPr/>
          </p:nvSpPr>
          <p:spPr>
            <a:xfrm>
              <a:off x="10897723" y="0"/>
              <a:ext cx="3696532" cy="8229600"/>
            </a:xfrm>
            <a:prstGeom prst="rect">
              <a:avLst/>
            </a:prstGeom>
            <a:solidFill>
              <a:srgbClr val="210B07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latin typeface="+mj-lt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D095167-1187-B506-55F4-D2BEAD34AB33}"/>
                </a:ext>
              </a:extLst>
            </p:cNvPr>
            <p:cNvSpPr txBox="1"/>
            <p:nvPr/>
          </p:nvSpPr>
          <p:spPr>
            <a:xfrm>
              <a:off x="11074383" y="2695074"/>
              <a:ext cx="3219830" cy="3016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3200" dirty="0">
                  <a:solidFill>
                    <a:schemeClr val="bg1"/>
                  </a:solidFill>
                  <a:latin typeface="+mj-lt"/>
                </a:rPr>
                <a:t>Значимость</a:t>
              </a:r>
            </a:p>
            <a:p>
              <a:pPr algn="ctr"/>
              <a:endParaRPr lang="ru-RU" sz="3200" dirty="0">
                <a:solidFill>
                  <a:schemeClr val="bg1"/>
                </a:solidFill>
                <a:latin typeface="+mj-lt"/>
              </a:endParaRPr>
            </a:p>
            <a:p>
              <a:pPr algn="ctr"/>
              <a:r>
                <a:rPr lang="ru-RU" dirty="0">
                  <a:solidFill>
                    <a:schemeClr val="bg1"/>
                  </a:solidFill>
                  <a:latin typeface="+mj-lt"/>
                </a:rPr>
                <a:t>Данное место у вызывает приятные воспоминания, в этом место я часто собирался с друзьями и очень хорошо проводил время, тут просто приятно находится, так как сразу вспоминаются те беззаботные дни лета, когда не нужно было думать об учебе и работе.</a:t>
              </a:r>
            </a:p>
            <a:p>
              <a:endParaRPr lang="ru-RU" dirty="0">
                <a:latin typeface="+mj-lt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DF53D8F-A96A-AA07-8E59-4EEAA1350888}"/>
              </a:ext>
            </a:extLst>
          </p:cNvPr>
          <p:cNvSpPr txBox="1"/>
          <p:nvPr/>
        </p:nvSpPr>
        <p:spPr>
          <a:xfrm>
            <a:off x="-573751" y="-3677042"/>
            <a:ext cx="176984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800" dirty="0">
                <a:solidFill>
                  <a:schemeClr val="bg1"/>
                </a:solidFill>
                <a:latin typeface="+mj-lt"/>
              </a:rPr>
              <a:t>СПАСИБО ЗА ВНИМАНИЕ!!!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95;p3">
            <a:extLst>
              <a:ext uri="{FF2B5EF4-FFF2-40B4-BE49-F238E27FC236}">
                <a16:creationId xmlns:a16="http://schemas.microsoft.com/office/drawing/2014/main" id="{FFFDC02F-070D-E527-B0E5-97D20CE88427}"/>
              </a:ext>
            </a:extLst>
          </p:cNvPr>
          <p:cNvSpPr/>
          <p:nvPr/>
        </p:nvSpPr>
        <p:spPr>
          <a:xfrm>
            <a:off x="12782750" y="7621575"/>
            <a:ext cx="1739400" cy="608100"/>
          </a:xfrm>
          <a:prstGeom prst="rect">
            <a:avLst/>
          </a:prstGeom>
          <a:solidFill>
            <a:srgbClr val="0B07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sp>
        <p:nvSpPr>
          <p:cNvPr id="108" name="Google Shape;108;p4"/>
          <p:cNvSpPr/>
          <p:nvPr/>
        </p:nvSpPr>
        <p:spPr>
          <a:xfrm>
            <a:off x="4855964" y="2949654"/>
            <a:ext cx="3451384" cy="1473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450"/>
              <a:buFont typeface="DM Sans"/>
              <a:buNone/>
            </a:pPr>
            <a:endParaRPr sz="1450" b="0" i="0" u="none" strike="noStrike" cap="none" dirty="0">
              <a:latin typeface="+mn-lt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9E6153AC-21F2-6E3E-4F7E-7C2A91DBA12F}"/>
              </a:ext>
            </a:extLst>
          </p:cNvPr>
          <p:cNvSpPr/>
          <p:nvPr/>
        </p:nvSpPr>
        <p:spPr>
          <a:xfrm>
            <a:off x="-4788420" y="308848"/>
            <a:ext cx="3696532" cy="82296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11D7E0C3-8476-8C16-5563-822D10CE9B43}"/>
              </a:ext>
            </a:extLst>
          </p:cNvPr>
          <p:cNvGrpSpPr/>
          <p:nvPr/>
        </p:nvGrpSpPr>
        <p:grpSpPr>
          <a:xfrm>
            <a:off x="-4788420" y="308848"/>
            <a:ext cx="3696532" cy="8229600"/>
            <a:chOff x="3660387" y="0"/>
            <a:chExt cx="3696532" cy="8229600"/>
          </a:xfrm>
        </p:grpSpPr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id="{124BDEEF-FB11-C0B5-1EA5-2C7AADA387E2}"/>
                </a:ext>
              </a:extLst>
            </p:cNvPr>
            <p:cNvSpPr/>
            <p:nvPr/>
          </p:nvSpPr>
          <p:spPr>
            <a:xfrm>
              <a:off x="3660387" y="0"/>
              <a:ext cx="3696532" cy="8229600"/>
            </a:xfrm>
            <a:prstGeom prst="rect">
              <a:avLst/>
            </a:prstGeom>
            <a:solidFill>
              <a:srgbClr val="210B07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36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877E2C3-3674-0EE8-2E3D-F48CB6209B35}"/>
                </a:ext>
              </a:extLst>
            </p:cNvPr>
            <p:cNvSpPr txBox="1"/>
            <p:nvPr/>
          </p:nvSpPr>
          <p:spPr>
            <a:xfrm>
              <a:off x="4111055" y="3226338"/>
              <a:ext cx="3176336" cy="1415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3600" dirty="0">
                  <a:solidFill>
                    <a:schemeClr val="bg1"/>
                  </a:solidFill>
                  <a:latin typeface="+mn-lt"/>
                </a:rPr>
                <a:t>Значимость этого места</a:t>
              </a:r>
            </a:p>
            <a:p>
              <a:endParaRPr lang="ru-RU" dirty="0">
                <a:latin typeface="+mn-lt"/>
              </a:endParaRPr>
            </a:p>
          </p:txBody>
        </p:sp>
      </p:grp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00BA587B-A253-51CD-1A3F-6FDE0C488C57}"/>
              </a:ext>
            </a:extLst>
          </p:cNvPr>
          <p:cNvGrpSpPr/>
          <p:nvPr/>
        </p:nvGrpSpPr>
        <p:grpSpPr>
          <a:xfrm>
            <a:off x="-4819725" y="308848"/>
            <a:ext cx="3696532" cy="8229600"/>
            <a:chOff x="7378438" y="132245"/>
            <a:chExt cx="3696532" cy="8229600"/>
          </a:xfrm>
        </p:grpSpPr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719D5555-F2F8-A5ED-37FE-E5C813C431D1}"/>
                </a:ext>
              </a:extLst>
            </p:cNvPr>
            <p:cNvSpPr/>
            <p:nvPr/>
          </p:nvSpPr>
          <p:spPr>
            <a:xfrm>
              <a:off x="7378438" y="132245"/>
              <a:ext cx="3696532" cy="8229600"/>
            </a:xfrm>
            <a:prstGeom prst="rect">
              <a:avLst/>
            </a:prstGeom>
            <a:solidFill>
              <a:srgbClr val="210B07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b="0" i="0" dirty="0">
                  <a:solidFill>
                    <a:srgbClr val="E1E3E6"/>
                  </a:solidFill>
                  <a:effectLst/>
                </a:rPr>
                <a:t>.</a:t>
              </a:r>
              <a:endParaRPr lang="ru-RU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1C4729A-7B47-ADFD-AE1B-5E08BB236A8D}"/>
                </a:ext>
              </a:extLst>
            </p:cNvPr>
            <p:cNvSpPr txBox="1"/>
            <p:nvPr/>
          </p:nvSpPr>
          <p:spPr>
            <a:xfrm>
              <a:off x="7497434" y="2785107"/>
              <a:ext cx="3255975" cy="29238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400" dirty="0">
                  <a:solidFill>
                    <a:schemeClr val="bg1"/>
                  </a:solidFill>
                  <a:latin typeface="+mn-lt"/>
                </a:rPr>
                <a:t>Красота данного места</a:t>
              </a:r>
            </a:p>
            <a:p>
              <a:pPr algn="ctr"/>
              <a:endParaRPr lang="ru-RU" sz="2400" dirty="0">
                <a:latin typeface="+mn-lt"/>
              </a:endParaRPr>
            </a:p>
            <a:p>
              <a:pPr algn="ctr"/>
              <a:r>
                <a:rPr lang="ru-RU" b="0" i="0" dirty="0">
                  <a:solidFill>
                    <a:srgbClr val="E1E3E6"/>
                  </a:solidFill>
                  <a:effectLst/>
                  <a:latin typeface="+mn-lt"/>
                </a:rPr>
                <a:t>В сердце города раскинулся уютный сквер, словно оазис спокойствия среди суеты. </a:t>
              </a:r>
            </a:p>
            <a:p>
              <a:pPr algn="ctr"/>
              <a:r>
                <a:rPr lang="ru-RU" b="0" i="0" dirty="0">
                  <a:solidFill>
                    <a:srgbClr val="E1E3E6"/>
                  </a:solidFill>
                  <a:effectLst/>
                  <a:latin typeface="+mn-lt"/>
                </a:rPr>
                <a:t>Сквер — это не просто часть города, это маленький мир, где время останавливается, и можно насладиться красотой природы, отдохнуть душой и просто быть</a:t>
              </a:r>
              <a:endParaRPr lang="ru-RU" dirty="0">
                <a:latin typeface="+mn-lt"/>
              </a:endParaRP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3C48A167-5EDC-9A03-F81A-5070385C9E7D}"/>
              </a:ext>
            </a:extLst>
          </p:cNvPr>
          <p:cNvGrpSpPr/>
          <p:nvPr/>
        </p:nvGrpSpPr>
        <p:grpSpPr>
          <a:xfrm>
            <a:off x="-4816383" y="308848"/>
            <a:ext cx="3696532" cy="8229600"/>
            <a:chOff x="28759828" y="4968939"/>
            <a:chExt cx="3696532" cy="8229600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E5170A4C-725A-EE9D-5071-E07AA69CE766}"/>
                </a:ext>
              </a:extLst>
            </p:cNvPr>
            <p:cNvSpPr/>
            <p:nvPr/>
          </p:nvSpPr>
          <p:spPr>
            <a:xfrm>
              <a:off x="28759828" y="4968939"/>
              <a:ext cx="3696532" cy="8229600"/>
            </a:xfrm>
            <a:prstGeom prst="rect">
              <a:avLst/>
            </a:prstGeom>
            <a:solidFill>
              <a:srgbClr val="210B07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D095167-1187-B506-55F4-D2BEAD34AB33}"/>
                </a:ext>
              </a:extLst>
            </p:cNvPr>
            <p:cNvSpPr txBox="1"/>
            <p:nvPr/>
          </p:nvSpPr>
          <p:spPr>
            <a:xfrm>
              <a:off x="28889929" y="7925625"/>
              <a:ext cx="3219830" cy="3016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3200" dirty="0">
                  <a:solidFill>
                    <a:schemeClr val="bg1"/>
                  </a:solidFill>
                  <a:latin typeface="+mn-lt"/>
                </a:rPr>
                <a:t>Значимость</a:t>
              </a:r>
            </a:p>
            <a:p>
              <a:pPr algn="ctr"/>
              <a:endParaRPr lang="ru-RU" sz="3200" dirty="0">
                <a:solidFill>
                  <a:schemeClr val="bg1"/>
                </a:solidFill>
                <a:latin typeface="+mn-lt"/>
              </a:endParaRPr>
            </a:p>
            <a:p>
              <a:pPr algn="ctr"/>
              <a:r>
                <a:rPr lang="ru-RU" dirty="0">
                  <a:solidFill>
                    <a:schemeClr val="bg1"/>
                  </a:solidFill>
                  <a:latin typeface="+mn-lt"/>
                </a:rPr>
                <a:t>Данное место у вызывает приятные воспоминания, в этом место я часто собирался с друзьями и очень хорошо проводил время, тут просто приятно находится, так как сразу вспоминаются те беззаботные дни лета, когда не нужно было думать об учебе и работе.</a:t>
              </a:r>
            </a:p>
            <a:p>
              <a:endParaRPr lang="ru-RU" dirty="0">
                <a:latin typeface="+mn-lt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DF53D8F-A96A-AA07-8E59-4EEAA1350888}"/>
              </a:ext>
            </a:extLst>
          </p:cNvPr>
          <p:cNvSpPr txBox="1"/>
          <p:nvPr/>
        </p:nvSpPr>
        <p:spPr>
          <a:xfrm>
            <a:off x="1643598" y="3407985"/>
            <a:ext cx="113432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>
                <a:solidFill>
                  <a:schemeClr val="bg1"/>
                </a:solidFill>
                <a:latin typeface="+mn-lt"/>
              </a:rPr>
              <a:t>СПАСИБО ЗА ВНИМАНИЕ!!!</a:t>
            </a:r>
          </a:p>
        </p:txBody>
      </p:sp>
    </p:spTree>
    <p:extLst>
      <p:ext uri="{BB962C8B-B14F-4D97-AF65-F5344CB8AC3E}">
        <p14:creationId xmlns:p14="http://schemas.microsoft.com/office/powerpoint/2010/main" val="3156400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583</Words>
  <Application>Microsoft Office PowerPoint</Application>
  <PresentationFormat>Произвольный</PresentationFormat>
  <Paragraphs>73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Dela Gothic One</vt:lpstr>
      <vt:lpstr>DM Sans</vt:lpstr>
      <vt:lpstr>Arial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PptxGenJS</dc:creator>
  <cp:lastModifiedBy>ZELL O1N</cp:lastModifiedBy>
  <cp:revision>8</cp:revision>
  <dcterms:created xsi:type="dcterms:W3CDTF">2024-10-18T07:25:24Z</dcterms:created>
  <dcterms:modified xsi:type="dcterms:W3CDTF">2024-10-20T18:33:24Z</dcterms:modified>
</cp:coreProperties>
</file>